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9" r:id="rId2"/>
    <p:sldId id="256" r:id="rId3"/>
    <p:sldId id="257" r:id="rId4"/>
    <p:sldId id="260" r:id="rId5"/>
    <p:sldId id="261" r:id="rId6"/>
    <p:sldId id="258"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09" autoAdjust="0"/>
    <p:restoredTop sz="94660"/>
  </p:normalViewPr>
  <p:slideViewPr>
    <p:cSldViewPr snapToGrid="0">
      <p:cViewPr varScale="1">
        <p:scale>
          <a:sx n="73" d="100"/>
          <a:sy n="73" d="100"/>
        </p:scale>
        <p:origin x="1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447F52-8AEF-4E64-852D-8723FE46EC26}" type="datetimeFigureOut">
              <a:rPr lang="en-GB" smtClean="0"/>
              <a:t>26/02/2020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D9DEF-C732-453E-A593-4E8018A709BE}" type="slidenum">
              <a:rPr lang="en-GB" smtClean="0"/>
              <a:t>‹#›</a:t>
            </a:fld>
            <a:endParaRPr lang="en-GB"/>
          </a:p>
        </p:txBody>
      </p:sp>
    </p:spTree>
    <p:extLst>
      <p:ext uri="{BB962C8B-B14F-4D97-AF65-F5344CB8AC3E}">
        <p14:creationId xmlns:p14="http://schemas.microsoft.com/office/powerpoint/2010/main" val="371518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8F81C-8731-4D65-A00A-7863393AEC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1E8D1B6-D9CF-4F49-9B5B-C40BF01B6C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C1768C-FBE4-4C1E-ACC4-A98CBEC1E4A3}"/>
              </a:ext>
            </a:extLst>
          </p:cNvPr>
          <p:cNvSpPr>
            <a:spLocks noGrp="1"/>
          </p:cNvSpPr>
          <p:nvPr>
            <p:ph type="dt" sz="half" idx="10"/>
          </p:nvPr>
        </p:nvSpPr>
        <p:spPr/>
        <p:txBody>
          <a:bodyPr/>
          <a:lstStyle/>
          <a:p>
            <a:fld id="{2271BB03-02CA-4D7E-8907-3697E244B5F5}" type="datetime1">
              <a:rPr lang="en-GB" smtClean="0"/>
              <a:t>26/02/2020</a:t>
            </a:fld>
            <a:endParaRPr lang="en-GB"/>
          </a:p>
        </p:txBody>
      </p:sp>
      <p:sp>
        <p:nvSpPr>
          <p:cNvPr id="5" name="Footer Placeholder 4">
            <a:extLst>
              <a:ext uri="{FF2B5EF4-FFF2-40B4-BE49-F238E27FC236}">
                <a16:creationId xmlns:a16="http://schemas.microsoft.com/office/drawing/2014/main" id="{D0E600E4-438C-4770-91E1-73286A0C7267}"/>
              </a:ext>
            </a:extLst>
          </p:cNvPr>
          <p:cNvSpPr>
            <a:spLocks noGrp="1"/>
          </p:cNvSpPr>
          <p:nvPr>
            <p:ph type="ftr" sz="quarter" idx="11"/>
          </p:nvPr>
        </p:nvSpPr>
        <p:spPr/>
        <p:txBody>
          <a:bodyPr/>
          <a:lstStyle/>
          <a:p>
            <a:r>
              <a:rPr lang="en-GB"/>
              <a:t>CPSA Europe 2020</a:t>
            </a:r>
          </a:p>
        </p:txBody>
      </p:sp>
      <p:sp>
        <p:nvSpPr>
          <p:cNvPr id="6" name="Slide Number Placeholder 5">
            <a:extLst>
              <a:ext uri="{FF2B5EF4-FFF2-40B4-BE49-F238E27FC236}">
                <a16:creationId xmlns:a16="http://schemas.microsoft.com/office/drawing/2014/main" id="{9B67AEBF-20A6-4FF5-AE78-D743333F2FE7}"/>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25670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EDF88-008B-4D27-AD4E-44F5B256F5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0432B6-432D-43EA-B2A8-E005C45C16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C69EEB-9E24-4D73-A5B6-B34A6A661073}"/>
              </a:ext>
            </a:extLst>
          </p:cNvPr>
          <p:cNvSpPr>
            <a:spLocks noGrp="1"/>
          </p:cNvSpPr>
          <p:nvPr>
            <p:ph type="dt" sz="half" idx="10"/>
          </p:nvPr>
        </p:nvSpPr>
        <p:spPr/>
        <p:txBody>
          <a:bodyPr/>
          <a:lstStyle/>
          <a:p>
            <a:fld id="{AA37A943-16C5-48FE-889C-DB2A111C09A9}" type="datetime1">
              <a:rPr lang="en-GB" smtClean="0"/>
              <a:t>26/02/2020</a:t>
            </a:fld>
            <a:endParaRPr lang="en-GB"/>
          </a:p>
        </p:txBody>
      </p:sp>
      <p:sp>
        <p:nvSpPr>
          <p:cNvPr id="5" name="Footer Placeholder 4">
            <a:extLst>
              <a:ext uri="{FF2B5EF4-FFF2-40B4-BE49-F238E27FC236}">
                <a16:creationId xmlns:a16="http://schemas.microsoft.com/office/drawing/2014/main" id="{ED49F7A9-ED28-48F8-9AE2-6C27AD12BD10}"/>
              </a:ext>
            </a:extLst>
          </p:cNvPr>
          <p:cNvSpPr>
            <a:spLocks noGrp="1"/>
          </p:cNvSpPr>
          <p:nvPr>
            <p:ph type="ftr" sz="quarter" idx="11"/>
          </p:nvPr>
        </p:nvSpPr>
        <p:spPr/>
        <p:txBody>
          <a:bodyPr/>
          <a:lstStyle/>
          <a:p>
            <a:r>
              <a:rPr lang="en-GB"/>
              <a:t>CPSA Europe 2020</a:t>
            </a:r>
          </a:p>
        </p:txBody>
      </p:sp>
      <p:sp>
        <p:nvSpPr>
          <p:cNvPr id="6" name="Slide Number Placeholder 5">
            <a:extLst>
              <a:ext uri="{FF2B5EF4-FFF2-40B4-BE49-F238E27FC236}">
                <a16:creationId xmlns:a16="http://schemas.microsoft.com/office/drawing/2014/main" id="{DA59920E-0549-43DC-91D1-1DF911EF6FA6}"/>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329778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A30A00-B35B-4567-86A8-94C1755182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6996DB-E682-422D-B86E-42E8D427EA3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A472DD-234E-4D54-8810-FFE42CCC7460}"/>
              </a:ext>
            </a:extLst>
          </p:cNvPr>
          <p:cNvSpPr>
            <a:spLocks noGrp="1"/>
          </p:cNvSpPr>
          <p:nvPr>
            <p:ph type="dt" sz="half" idx="10"/>
          </p:nvPr>
        </p:nvSpPr>
        <p:spPr/>
        <p:txBody>
          <a:bodyPr/>
          <a:lstStyle/>
          <a:p>
            <a:fld id="{FD443E77-633B-413D-A168-DB398C464E9E}" type="datetime1">
              <a:rPr lang="en-GB" smtClean="0"/>
              <a:t>26/02/2020</a:t>
            </a:fld>
            <a:endParaRPr lang="en-GB"/>
          </a:p>
        </p:txBody>
      </p:sp>
      <p:sp>
        <p:nvSpPr>
          <p:cNvPr id="5" name="Footer Placeholder 4">
            <a:extLst>
              <a:ext uri="{FF2B5EF4-FFF2-40B4-BE49-F238E27FC236}">
                <a16:creationId xmlns:a16="http://schemas.microsoft.com/office/drawing/2014/main" id="{580CC9ED-5F56-4E90-854D-85580AAAE634}"/>
              </a:ext>
            </a:extLst>
          </p:cNvPr>
          <p:cNvSpPr>
            <a:spLocks noGrp="1"/>
          </p:cNvSpPr>
          <p:nvPr>
            <p:ph type="ftr" sz="quarter" idx="11"/>
          </p:nvPr>
        </p:nvSpPr>
        <p:spPr/>
        <p:txBody>
          <a:bodyPr/>
          <a:lstStyle/>
          <a:p>
            <a:r>
              <a:rPr lang="en-GB"/>
              <a:t>CPSA Europe 2020</a:t>
            </a:r>
          </a:p>
        </p:txBody>
      </p:sp>
      <p:sp>
        <p:nvSpPr>
          <p:cNvPr id="6" name="Slide Number Placeholder 5">
            <a:extLst>
              <a:ext uri="{FF2B5EF4-FFF2-40B4-BE49-F238E27FC236}">
                <a16:creationId xmlns:a16="http://schemas.microsoft.com/office/drawing/2014/main" id="{B242EB91-53EA-4DEA-9669-FE5729975958}"/>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8341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6D52-B2DA-4A42-BF32-549280D323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E12A3A-3D7D-4239-97D9-74C2836917F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0C62F7-4028-4AA0-A4DA-CFD8D7AD6259}"/>
              </a:ext>
            </a:extLst>
          </p:cNvPr>
          <p:cNvSpPr>
            <a:spLocks noGrp="1"/>
          </p:cNvSpPr>
          <p:nvPr>
            <p:ph type="dt" sz="half" idx="10"/>
          </p:nvPr>
        </p:nvSpPr>
        <p:spPr/>
        <p:txBody>
          <a:bodyPr/>
          <a:lstStyle/>
          <a:p>
            <a:fld id="{32558929-1A28-4284-8A95-434A73FA40A1}" type="datetime1">
              <a:rPr lang="en-GB" smtClean="0"/>
              <a:t>26/02/2020</a:t>
            </a:fld>
            <a:endParaRPr lang="en-GB"/>
          </a:p>
        </p:txBody>
      </p:sp>
      <p:sp>
        <p:nvSpPr>
          <p:cNvPr id="5" name="Footer Placeholder 4">
            <a:extLst>
              <a:ext uri="{FF2B5EF4-FFF2-40B4-BE49-F238E27FC236}">
                <a16:creationId xmlns:a16="http://schemas.microsoft.com/office/drawing/2014/main" id="{C1F0342C-72A4-4BF1-A27B-7B993932CD35}"/>
              </a:ext>
            </a:extLst>
          </p:cNvPr>
          <p:cNvSpPr>
            <a:spLocks noGrp="1"/>
          </p:cNvSpPr>
          <p:nvPr>
            <p:ph type="ftr" sz="quarter" idx="11"/>
          </p:nvPr>
        </p:nvSpPr>
        <p:spPr/>
        <p:txBody>
          <a:bodyPr/>
          <a:lstStyle/>
          <a:p>
            <a:r>
              <a:rPr lang="en-GB"/>
              <a:t>CPSA Europe 2020</a:t>
            </a:r>
          </a:p>
        </p:txBody>
      </p:sp>
      <p:sp>
        <p:nvSpPr>
          <p:cNvPr id="6" name="Slide Number Placeholder 5">
            <a:extLst>
              <a:ext uri="{FF2B5EF4-FFF2-40B4-BE49-F238E27FC236}">
                <a16:creationId xmlns:a16="http://schemas.microsoft.com/office/drawing/2014/main" id="{D1E3B7F6-657B-48DB-9D8A-DC4CEF709701}"/>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140557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D4782-5AFA-40A3-8BDC-0E3583DE1B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EF16FB-7E74-40DC-84DB-DB286A4E2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D1F379-7F89-47C5-A5A6-255F8A0E609C}"/>
              </a:ext>
            </a:extLst>
          </p:cNvPr>
          <p:cNvSpPr>
            <a:spLocks noGrp="1"/>
          </p:cNvSpPr>
          <p:nvPr>
            <p:ph type="dt" sz="half" idx="10"/>
          </p:nvPr>
        </p:nvSpPr>
        <p:spPr/>
        <p:txBody>
          <a:bodyPr/>
          <a:lstStyle/>
          <a:p>
            <a:fld id="{BAAA9923-E169-445B-BDA9-D3DD1A922C7B}" type="datetime1">
              <a:rPr lang="en-GB" smtClean="0"/>
              <a:t>26/02/2020</a:t>
            </a:fld>
            <a:endParaRPr lang="en-GB"/>
          </a:p>
        </p:txBody>
      </p:sp>
      <p:sp>
        <p:nvSpPr>
          <p:cNvPr id="5" name="Footer Placeholder 4">
            <a:extLst>
              <a:ext uri="{FF2B5EF4-FFF2-40B4-BE49-F238E27FC236}">
                <a16:creationId xmlns:a16="http://schemas.microsoft.com/office/drawing/2014/main" id="{5B06AE50-92B4-4597-A8C5-BCE4E7A2D17C}"/>
              </a:ext>
            </a:extLst>
          </p:cNvPr>
          <p:cNvSpPr>
            <a:spLocks noGrp="1"/>
          </p:cNvSpPr>
          <p:nvPr>
            <p:ph type="ftr" sz="quarter" idx="11"/>
          </p:nvPr>
        </p:nvSpPr>
        <p:spPr/>
        <p:txBody>
          <a:bodyPr/>
          <a:lstStyle/>
          <a:p>
            <a:r>
              <a:rPr lang="en-GB"/>
              <a:t>CPSA Europe 2020</a:t>
            </a:r>
          </a:p>
        </p:txBody>
      </p:sp>
      <p:sp>
        <p:nvSpPr>
          <p:cNvPr id="6" name="Slide Number Placeholder 5">
            <a:extLst>
              <a:ext uri="{FF2B5EF4-FFF2-40B4-BE49-F238E27FC236}">
                <a16:creationId xmlns:a16="http://schemas.microsoft.com/office/drawing/2014/main" id="{F1FE55E8-4684-4ADC-8FD6-EB206C3644CE}"/>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2071848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A623-F8E0-4F82-BDB6-D2C7ADAC92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70F0B5-66DD-4125-B707-C28D1825089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61F302-7A8D-441C-AB1A-5ABE52D94AE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823ACE-20FA-417A-966C-EC9475E81244}"/>
              </a:ext>
            </a:extLst>
          </p:cNvPr>
          <p:cNvSpPr>
            <a:spLocks noGrp="1"/>
          </p:cNvSpPr>
          <p:nvPr>
            <p:ph type="dt" sz="half" idx="10"/>
          </p:nvPr>
        </p:nvSpPr>
        <p:spPr/>
        <p:txBody>
          <a:bodyPr/>
          <a:lstStyle/>
          <a:p>
            <a:fld id="{02BC8AEB-86C4-45C4-9CFF-0E812B957761}" type="datetime1">
              <a:rPr lang="en-GB" smtClean="0"/>
              <a:t>26/02/2020</a:t>
            </a:fld>
            <a:endParaRPr lang="en-GB"/>
          </a:p>
        </p:txBody>
      </p:sp>
      <p:sp>
        <p:nvSpPr>
          <p:cNvPr id="6" name="Footer Placeholder 5">
            <a:extLst>
              <a:ext uri="{FF2B5EF4-FFF2-40B4-BE49-F238E27FC236}">
                <a16:creationId xmlns:a16="http://schemas.microsoft.com/office/drawing/2014/main" id="{7627E751-41DC-427A-89A0-71FED286E9CB}"/>
              </a:ext>
            </a:extLst>
          </p:cNvPr>
          <p:cNvSpPr>
            <a:spLocks noGrp="1"/>
          </p:cNvSpPr>
          <p:nvPr>
            <p:ph type="ftr" sz="quarter" idx="11"/>
          </p:nvPr>
        </p:nvSpPr>
        <p:spPr/>
        <p:txBody>
          <a:bodyPr/>
          <a:lstStyle/>
          <a:p>
            <a:r>
              <a:rPr lang="en-GB"/>
              <a:t>CPSA Europe 2020</a:t>
            </a:r>
          </a:p>
        </p:txBody>
      </p:sp>
      <p:sp>
        <p:nvSpPr>
          <p:cNvPr id="7" name="Slide Number Placeholder 6">
            <a:extLst>
              <a:ext uri="{FF2B5EF4-FFF2-40B4-BE49-F238E27FC236}">
                <a16:creationId xmlns:a16="http://schemas.microsoft.com/office/drawing/2014/main" id="{AE1B1D9B-4BCB-419C-AD00-0BFE7981F1AC}"/>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2720779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C72B8-F038-4FEC-A815-B8B5B8D374C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5DE84F-C080-480B-AD9F-5AEB749A24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0A46D2-6A03-4640-9912-0E269A4986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981B67E-287C-41A7-9E85-DD297F5D2A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1E6061C-7D29-4B78-B83D-95B2553711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5EEE7F-4543-413C-93FB-6A488AD97EB2}"/>
              </a:ext>
            </a:extLst>
          </p:cNvPr>
          <p:cNvSpPr>
            <a:spLocks noGrp="1"/>
          </p:cNvSpPr>
          <p:nvPr>
            <p:ph type="dt" sz="half" idx="10"/>
          </p:nvPr>
        </p:nvSpPr>
        <p:spPr/>
        <p:txBody>
          <a:bodyPr/>
          <a:lstStyle/>
          <a:p>
            <a:fld id="{519818AE-C7F6-4316-BEA8-B9FC32E88017}" type="datetime1">
              <a:rPr lang="en-GB" smtClean="0"/>
              <a:t>26/02/2020</a:t>
            </a:fld>
            <a:endParaRPr lang="en-GB"/>
          </a:p>
        </p:txBody>
      </p:sp>
      <p:sp>
        <p:nvSpPr>
          <p:cNvPr id="8" name="Footer Placeholder 7">
            <a:extLst>
              <a:ext uri="{FF2B5EF4-FFF2-40B4-BE49-F238E27FC236}">
                <a16:creationId xmlns:a16="http://schemas.microsoft.com/office/drawing/2014/main" id="{96F68158-31C7-479F-A3F3-854E1D702E89}"/>
              </a:ext>
            </a:extLst>
          </p:cNvPr>
          <p:cNvSpPr>
            <a:spLocks noGrp="1"/>
          </p:cNvSpPr>
          <p:nvPr>
            <p:ph type="ftr" sz="quarter" idx="11"/>
          </p:nvPr>
        </p:nvSpPr>
        <p:spPr/>
        <p:txBody>
          <a:bodyPr/>
          <a:lstStyle/>
          <a:p>
            <a:r>
              <a:rPr lang="en-GB"/>
              <a:t>CPSA Europe 2020</a:t>
            </a:r>
          </a:p>
        </p:txBody>
      </p:sp>
      <p:sp>
        <p:nvSpPr>
          <p:cNvPr id="9" name="Slide Number Placeholder 8">
            <a:extLst>
              <a:ext uri="{FF2B5EF4-FFF2-40B4-BE49-F238E27FC236}">
                <a16:creationId xmlns:a16="http://schemas.microsoft.com/office/drawing/2014/main" id="{701C0619-E84D-47C7-AE86-72A61CEB0F1F}"/>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126634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6B11E-07FF-4BEA-981A-F495444136A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900381C-E9A7-4AF4-AF6D-F97EAA86EC79}"/>
              </a:ext>
            </a:extLst>
          </p:cNvPr>
          <p:cNvSpPr>
            <a:spLocks noGrp="1"/>
          </p:cNvSpPr>
          <p:nvPr>
            <p:ph type="dt" sz="half" idx="10"/>
          </p:nvPr>
        </p:nvSpPr>
        <p:spPr/>
        <p:txBody>
          <a:bodyPr/>
          <a:lstStyle/>
          <a:p>
            <a:fld id="{40B7CC36-5E2C-414B-B924-EB6B30981BB4}" type="datetime1">
              <a:rPr lang="en-GB" smtClean="0"/>
              <a:t>26/02/2020</a:t>
            </a:fld>
            <a:endParaRPr lang="en-GB"/>
          </a:p>
        </p:txBody>
      </p:sp>
      <p:sp>
        <p:nvSpPr>
          <p:cNvPr id="4" name="Footer Placeholder 3">
            <a:extLst>
              <a:ext uri="{FF2B5EF4-FFF2-40B4-BE49-F238E27FC236}">
                <a16:creationId xmlns:a16="http://schemas.microsoft.com/office/drawing/2014/main" id="{B79E0759-70CD-4513-BC38-BC2D32D7D144}"/>
              </a:ext>
            </a:extLst>
          </p:cNvPr>
          <p:cNvSpPr>
            <a:spLocks noGrp="1"/>
          </p:cNvSpPr>
          <p:nvPr>
            <p:ph type="ftr" sz="quarter" idx="11"/>
          </p:nvPr>
        </p:nvSpPr>
        <p:spPr/>
        <p:txBody>
          <a:bodyPr/>
          <a:lstStyle/>
          <a:p>
            <a:r>
              <a:rPr lang="en-GB"/>
              <a:t>CPSA Europe 2020</a:t>
            </a:r>
          </a:p>
        </p:txBody>
      </p:sp>
      <p:sp>
        <p:nvSpPr>
          <p:cNvPr id="5" name="Slide Number Placeholder 4">
            <a:extLst>
              <a:ext uri="{FF2B5EF4-FFF2-40B4-BE49-F238E27FC236}">
                <a16:creationId xmlns:a16="http://schemas.microsoft.com/office/drawing/2014/main" id="{251FE861-664E-4BBD-B4A1-AA67BE7C6563}"/>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239129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E2256A-C555-4317-AA83-CA36650C1972}"/>
              </a:ext>
            </a:extLst>
          </p:cNvPr>
          <p:cNvSpPr>
            <a:spLocks noGrp="1"/>
          </p:cNvSpPr>
          <p:nvPr>
            <p:ph type="dt" sz="half" idx="10"/>
          </p:nvPr>
        </p:nvSpPr>
        <p:spPr/>
        <p:txBody>
          <a:bodyPr/>
          <a:lstStyle/>
          <a:p>
            <a:fld id="{AA354279-8F66-452B-A73C-EC551AC61D9F}" type="datetime1">
              <a:rPr lang="en-GB" smtClean="0"/>
              <a:t>26/02/2020</a:t>
            </a:fld>
            <a:endParaRPr lang="en-GB"/>
          </a:p>
        </p:txBody>
      </p:sp>
      <p:sp>
        <p:nvSpPr>
          <p:cNvPr id="3" name="Footer Placeholder 2">
            <a:extLst>
              <a:ext uri="{FF2B5EF4-FFF2-40B4-BE49-F238E27FC236}">
                <a16:creationId xmlns:a16="http://schemas.microsoft.com/office/drawing/2014/main" id="{4CFF07C4-F179-4815-AF03-EB473DD7D06A}"/>
              </a:ext>
            </a:extLst>
          </p:cNvPr>
          <p:cNvSpPr>
            <a:spLocks noGrp="1"/>
          </p:cNvSpPr>
          <p:nvPr>
            <p:ph type="ftr" sz="quarter" idx="11"/>
          </p:nvPr>
        </p:nvSpPr>
        <p:spPr/>
        <p:txBody>
          <a:bodyPr/>
          <a:lstStyle/>
          <a:p>
            <a:r>
              <a:rPr lang="en-GB"/>
              <a:t>CPSA Europe 2020</a:t>
            </a:r>
          </a:p>
        </p:txBody>
      </p:sp>
      <p:sp>
        <p:nvSpPr>
          <p:cNvPr id="4" name="Slide Number Placeholder 3">
            <a:extLst>
              <a:ext uri="{FF2B5EF4-FFF2-40B4-BE49-F238E27FC236}">
                <a16:creationId xmlns:a16="http://schemas.microsoft.com/office/drawing/2014/main" id="{C6617353-661A-4CA5-97FD-2D57BFE100C1}"/>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40921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B114E-AEA0-4AC0-902C-84532FC8F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3D2004-AD3E-4145-9554-C50E1B3C5A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0D2B4C-DA2B-49F0-9E87-D678017C75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7FDF37-4347-40A1-B604-4FE1ECC80EB0}"/>
              </a:ext>
            </a:extLst>
          </p:cNvPr>
          <p:cNvSpPr>
            <a:spLocks noGrp="1"/>
          </p:cNvSpPr>
          <p:nvPr>
            <p:ph type="dt" sz="half" idx="10"/>
          </p:nvPr>
        </p:nvSpPr>
        <p:spPr/>
        <p:txBody>
          <a:bodyPr/>
          <a:lstStyle/>
          <a:p>
            <a:fld id="{B6FF3B87-9211-4598-B794-EE4BD3849AF5}" type="datetime1">
              <a:rPr lang="en-GB" smtClean="0"/>
              <a:t>26/02/2020</a:t>
            </a:fld>
            <a:endParaRPr lang="en-GB"/>
          </a:p>
        </p:txBody>
      </p:sp>
      <p:sp>
        <p:nvSpPr>
          <p:cNvPr id="6" name="Footer Placeholder 5">
            <a:extLst>
              <a:ext uri="{FF2B5EF4-FFF2-40B4-BE49-F238E27FC236}">
                <a16:creationId xmlns:a16="http://schemas.microsoft.com/office/drawing/2014/main" id="{F005AC9E-1FC0-4D39-9961-221725EE2E27}"/>
              </a:ext>
            </a:extLst>
          </p:cNvPr>
          <p:cNvSpPr>
            <a:spLocks noGrp="1"/>
          </p:cNvSpPr>
          <p:nvPr>
            <p:ph type="ftr" sz="quarter" idx="11"/>
          </p:nvPr>
        </p:nvSpPr>
        <p:spPr/>
        <p:txBody>
          <a:bodyPr/>
          <a:lstStyle/>
          <a:p>
            <a:r>
              <a:rPr lang="en-GB"/>
              <a:t>CPSA Europe 2020</a:t>
            </a:r>
          </a:p>
        </p:txBody>
      </p:sp>
      <p:sp>
        <p:nvSpPr>
          <p:cNvPr id="7" name="Slide Number Placeholder 6">
            <a:extLst>
              <a:ext uri="{FF2B5EF4-FFF2-40B4-BE49-F238E27FC236}">
                <a16:creationId xmlns:a16="http://schemas.microsoft.com/office/drawing/2014/main" id="{9C0E8E73-3EBA-4A42-9688-8EBBE9D9A1C6}"/>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2148941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ADCCF-9D61-4AF5-9B0F-D3345AD3C5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DC88B0B-7B0C-4A6D-AF16-04A888F3D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BF0BCC0-308C-47F2-A621-E5654B810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320A3B-CA5F-423B-9F6A-91C303F88ECE}"/>
              </a:ext>
            </a:extLst>
          </p:cNvPr>
          <p:cNvSpPr>
            <a:spLocks noGrp="1"/>
          </p:cNvSpPr>
          <p:nvPr>
            <p:ph type="dt" sz="half" idx="10"/>
          </p:nvPr>
        </p:nvSpPr>
        <p:spPr/>
        <p:txBody>
          <a:bodyPr/>
          <a:lstStyle/>
          <a:p>
            <a:fld id="{8512F913-4BA9-4C4B-B9FB-E9F9F0494059}" type="datetime1">
              <a:rPr lang="en-GB" smtClean="0"/>
              <a:t>26/02/2020</a:t>
            </a:fld>
            <a:endParaRPr lang="en-GB"/>
          </a:p>
        </p:txBody>
      </p:sp>
      <p:sp>
        <p:nvSpPr>
          <p:cNvPr id="6" name="Footer Placeholder 5">
            <a:extLst>
              <a:ext uri="{FF2B5EF4-FFF2-40B4-BE49-F238E27FC236}">
                <a16:creationId xmlns:a16="http://schemas.microsoft.com/office/drawing/2014/main" id="{AE460D46-35F0-48BA-8B9C-7524A4E6352D}"/>
              </a:ext>
            </a:extLst>
          </p:cNvPr>
          <p:cNvSpPr>
            <a:spLocks noGrp="1"/>
          </p:cNvSpPr>
          <p:nvPr>
            <p:ph type="ftr" sz="quarter" idx="11"/>
          </p:nvPr>
        </p:nvSpPr>
        <p:spPr/>
        <p:txBody>
          <a:bodyPr/>
          <a:lstStyle/>
          <a:p>
            <a:r>
              <a:rPr lang="en-GB"/>
              <a:t>CPSA Europe 2020</a:t>
            </a:r>
          </a:p>
        </p:txBody>
      </p:sp>
      <p:sp>
        <p:nvSpPr>
          <p:cNvPr id="7" name="Slide Number Placeholder 6">
            <a:extLst>
              <a:ext uri="{FF2B5EF4-FFF2-40B4-BE49-F238E27FC236}">
                <a16:creationId xmlns:a16="http://schemas.microsoft.com/office/drawing/2014/main" id="{05B1F0A8-E83E-4451-8536-5E425DDFC4A4}"/>
              </a:ext>
            </a:extLst>
          </p:cNvPr>
          <p:cNvSpPr>
            <a:spLocks noGrp="1"/>
          </p:cNvSpPr>
          <p:nvPr>
            <p:ph type="sldNum" sz="quarter" idx="12"/>
          </p:nvPr>
        </p:nvSpPr>
        <p:spPr/>
        <p:txBody>
          <a:bodyPr/>
          <a:lstStyle/>
          <a:p>
            <a:fld id="{DC42DA91-9EF8-426A-9326-E40272B78BF6}" type="slidenum">
              <a:rPr lang="en-GB" smtClean="0"/>
              <a:t>‹#›</a:t>
            </a:fld>
            <a:endParaRPr lang="en-GB"/>
          </a:p>
        </p:txBody>
      </p:sp>
    </p:spTree>
    <p:extLst>
      <p:ext uri="{BB962C8B-B14F-4D97-AF65-F5344CB8AC3E}">
        <p14:creationId xmlns:p14="http://schemas.microsoft.com/office/powerpoint/2010/main" val="322300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A33BCB-9B0C-46AC-8DA7-243A05EE67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D93EDAF-2F6E-4EC0-B8D9-55EC515941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E893DF-964A-401E-B81D-66C0B89F45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5E3D5-8D1E-4934-9080-B5FAB4E4B078}" type="datetime1">
              <a:rPr lang="en-GB" smtClean="0"/>
              <a:t>26/02/2020</a:t>
            </a:fld>
            <a:endParaRPr lang="en-GB"/>
          </a:p>
        </p:txBody>
      </p:sp>
      <p:sp>
        <p:nvSpPr>
          <p:cNvPr id="5" name="Footer Placeholder 4">
            <a:extLst>
              <a:ext uri="{FF2B5EF4-FFF2-40B4-BE49-F238E27FC236}">
                <a16:creationId xmlns:a16="http://schemas.microsoft.com/office/drawing/2014/main" id="{151AE9B1-5C6C-4474-B41D-AABFD15D96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CPSA Europe 2020</a:t>
            </a:r>
          </a:p>
        </p:txBody>
      </p:sp>
      <p:sp>
        <p:nvSpPr>
          <p:cNvPr id="6" name="Slide Number Placeholder 5">
            <a:extLst>
              <a:ext uri="{FF2B5EF4-FFF2-40B4-BE49-F238E27FC236}">
                <a16:creationId xmlns:a16="http://schemas.microsoft.com/office/drawing/2014/main" id="{AFC673FB-88E5-43BC-9EAA-462DE51D08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2DA91-9EF8-426A-9326-E40272B78BF6}" type="slidenum">
              <a:rPr lang="en-GB" smtClean="0"/>
              <a:t>‹#›</a:t>
            </a:fld>
            <a:endParaRPr lang="en-GB"/>
          </a:p>
        </p:txBody>
      </p:sp>
    </p:spTree>
    <p:extLst>
      <p:ext uri="{BB962C8B-B14F-4D97-AF65-F5344CB8AC3E}">
        <p14:creationId xmlns:p14="http://schemas.microsoft.com/office/powerpoint/2010/main" val="954491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D17DA-EAC0-444C-80B5-8848D0C43674}"/>
              </a:ext>
            </a:extLst>
          </p:cNvPr>
          <p:cNvSpPr>
            <a:spLocks noGrp="1"/>
          </p:cNvSpPr>
          <p:nvPr>
            <p:ph type="title"/>
          </p:nvPr>
        </p:nvSpPr>
        <p:spPr>
          <a:xfrm>
            <a:off x="838200" y="2766218"/>
            <a:ext cx="10515600" cy="1325563"/>
          </a:xfrm>
        </p:spPr>
        <p:txBody>
          <a:bodyPr/>
          <a:lstStyle/>
          <a:p>
            <a:pPr algn="ctr"/>
            <a:r>
              <a:rPr lang="en-GB" dirty="0"/>
              <a:t>February 2019</a:t>
            </a:r>
          </a:p>
        </p:txBody>
      </p:sp>
      <p:sp>
        <p:nvSpPr>
          <p:cNvPr id="3" name="Footer Placeholder 2">
            <a:extLst>
              <a:ext uri="{FF2B5EF4-FFF2-40B4-BE49-F238E27FC236}">
                <a16:creationId xmlns:a16="http://schemas.microsoft.com/office/drawing/2014/main" id="{1BE866F4-A9D7-4DC1-B653-F731CDA05EC8}"/>
              </a:ext>
            </a:extLst>
          </p:cNvPr>
          <p:cNvSpPr>
            <a:spLocks noGrp="1"/>
          </p:cNvSpPr>
          <p:nvPr>
            <p:ph type="ftr" sz="quarter" idx="11"/>
          </p:nvPr>
        </p:nvSpPr>
        <p:spPr/>
        <p:txBody>
          <a:bodyPr/>
          <a:lstStyle/>
          <a:p>
            <a:r>
              <a:rPr lang="en-GB"/>
              <a:t>CPSA Europe 2020</a:t>
            </a:r>
          </a:p>
        </p:txBody>
      </p:sp>
      <p:sp>
        <p:nvSpPr>
          <p:cNvPr id="4" name="Slide Number Placeholder 3">
            <a:extLst>
              <a:ext uri="{FF2B5EF4-FFF2-40B4-BE49-F238E27FC236}">
                <a16:creationId xmlns:a16="http://schemas.microsoft.com/office/drawing/2014/main" id="{173C32C2-EBF3-49B9-BC70-0063641CBA04}"/>
              </a:ext>
            </a:extLst>
          </p:cNvPr>
          <p:cNvSpPr>
            <a:spLocks noGrp="1"/>
          </p:cNvSpPr>
          <p:nvPr>
            <p:ph type="sldNum" sz="quarter" idx="12"/>
          </p:nvPr>
        </p:nvSpPr>
        <p:spPr/>
        <p:txBody>
          <a:bodyPr/>
          <a:lstStyle/>
          <a:p>
            <a:fld id="{DC42DA91-9EF8-426A-9326-E40272B78BF6}" type="slidenum">
              <a:rPr lang="en-GB" smtClean="0"/>
              <a:t>1</a:t>
            </a:fld>
            <a:endParaRPr lang="en-GB"/>
          </a:p>
        </p:txBody>
      </p:sp>
    </p:spTree>
    <p:extLst>
      <p:ext uri="{BB962C8B-B14F-4D97-AF65-F5344CB8AC3E}">
        <p14:creationId xmlns:p14="http://schemas.microsoft.com/office/powerpoint/2010/main" val="394088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A0999-4A49-4770-A165-92687A55A3B4}"/>
              </a:ext>
            </a:extLst>
          </p:cNvPr>
          <p:cNvSpPr>
            <a:spLocks noGrp="1"/>
          </p:cNvSpPr>
          <p:nvPr>
            <p:ph type="title"/>
          </p:nvPr>
        </p:nvSpPr>
        <p:spPr>
          <a:xfrm>
            <a:off x="170121" y="24885"/>
            <a:ext cx="11823405" cy="634335"/>
          </a:xfrm>
        </p:spPr>
        <p:txBody>
          <a:bodyPr>
            <a:normAutofit/>
          </a:bodyPr>
          <a:lstStyle/>
          <a:p>
            <a:pPr algn="ctr"/>
            <a:r>
              <a:rPr lang="en-GB" sz="3600" b="1" dirty="0"/>
              <a:t>“Innovating better health outcomes for a developing world”</a:t>
            </a:r>
          </a:p>
        </p:txBody>
      </p:sp>
      <p:sp>
        <p:nvSpPr>
          <p:cNvPr id="5" name="TextBox 4">
            <a:extLst>
              <a:ext uri="{FF2B5EF4-FFF2-40B4-BE49-F238E27FC236}">
                <a16:creationId xmlns:a16="http://schemas.microsoft.com/office/drawing/2014/main" id="{D4B2A51D-3D05-4F25-AB67-8342243371A6}"/>
              </a:ext>
            </a:extLst>
          </p:cNvPr>
          <p:cNvSpPr txBox="1"/>
          <p:nvPr/>
        </p:nvSpPr>
        <p:spPr>
          <a:xfrm>
            <a:off x="63797" y="808076"/>
            <a:ext cx="2169042" cy="430887"/>
          </a:xfrm>
          <a:prstGeom prst="rect">
            <a:avLst/>
          </a:prstGeom>
          <a:noFill/>
          <a:ln w="12700">
            <a:solidFill>
              <a:schemeClr val="tx1"/>
            </a:solidFill>
          </a:ln>
        </p:spPr>
        <p:txBody>
          <a:bodyPr wrap="square" rtlCol="0">
            <a:spAutoFit/>
          </a:bodyPr>
          <a:lstStyle/>
          <a:p>
            <a:pPr algn="ctr"/>
            <a:r>
              <a:rPr lang="en-GB" sz="2200" dirty="0"/>
              <a:t>The Narrative</a:t>
            </a:r>
          </a:p>
        </p:txBody>
      </p:sp>
      <p:sp>
        <p:nvSpPr>
          <p:cNvPr id="6" name="TextBox 5">
            <a:extLst>
              <a:ext uri="{FF2B5EF4-FFF2-40B4-BE49-F238E27FC236}">
                <a16:creationId xmlns:a16="http://schemas.microsoft.com/office/drawing/2014/main" id="{A758F244-6551-47C1-868A-9C1F25843A25}"/>
              </a:ext>
            </a:extLst>
          </p:cNvPr>
          <p:cNvSpPr txBox="1"/>
          <p:nvPr/>
        </p:nvSpPr>
        <p:spPr>
          <a:xfrm>
            <a:off x="2317898" y="808076"/>
            <a:ext cx="9806762" cy="2462213"/>
          </a:xfrm>
          <a:prstGeom prst="rect">
            <a:avLst/>
          </a:prstGeom>
          <a:noFill/>
          <a:ln w="12700">
            <a:solidFill>
              <a:schemeClr val="tx1"/>
            </a:solidFill>
          </a:ln>
        </p:spPr>
        <p:txBody>
          <a:bodyPr wrap="square" rtlCol="0">
            <a:spAutoFit/>
          </a:bodyPr>
          <a:lstStyle/>
          <a:p>
            <a:pPr marL="342900" indent="-342900">
              <a:buFont typeface="Arial" panose="020B0604020202020204" pitchFamily="34" charset="0"/>
              <a:buChar char="•"/>
            </a:pPr>
            <a:r>
              <a:rPr lang="en-GB" sz="2200" dirty="0"/>
              <a:t>We want to develop new, better products that will meet unmet needs</a:t>
            </a:r>
          </a:p>
          <a:p>
            <a:pPr marL="342900" indent="-342900">
              <a:buFont typeface="Arial" panose="020B0604020202020204" pitchFamily="34" charset="0"/>
              <a:buChar char="•"/>
            </a:pPr>
            <a:r>
              <a:rPr lang="en-GB" sz="2200" dirty="0"/>
              <a:t>We should provide solutions to patient population that is more acutely aware of disease outcome than other populations</a:t>
            </a:r>
          </a:p>
          <a:p>
            <a:pPr marL="342900" indent="-342900">
              <a:buFont typeface="Arial" panose="020B0604020202020204" pitchFamily="34" charset="0"/>
              <a:buChar char="•"/>
            </a:pPr>
            <a:r>
              <a:rPr lang="en-GB" sz="2200" dirty="0"/>
              <a:t>We should provide early detection of pharmacodynamic outcomes</a:t>
            </a:r>
          </a:p>
          <a:p>
            <a:pPr marL="342900" indent="-342900">
              <a:buFont typeface="Arial" panose="020B0604020202020204" pitchFamily="34" charset="0"/>
              <a:buChar char="•"/>
            </a:pPr>
            <a:r>
              <a:rPr lang="en-GB" sz="2200" dirty="0"/>
              <a:t>We should provide clinicians with information to move patients onto alternative care pathways much earlier than we currently achieve</a:t>
            </a:r>
          </a:p>
          <a:p>
            <a:pPr marL="342900" indent="-342900">
              <a:buFont typeface="Arial" panose="020B0604020202020204" pitchFamily="34" charset="0"/>
              <a:buChar char="•"/>
            </a:pPr>
            <a:r>
              <a:rPr lang="en-GB" sz="2200" dirty="0"/>
              <a:t>Enhance the reputation of your company by your participation</a:t>
            </a:r>
          </a:p>
        </p:txBody>
      </p:sp>
      <p:sp>
        <p:nvSpPr>
          <p:cNvPr id="7" name="TextBox 6">
            <a:extLst>
              <a:ext uri="{FF2B5EF4-FFF2-40B4-BE49-F238E27FC236}">
                <a16:creationId xmlns:a16="http://schemas.microsoft.com/office/drawing/2014/main" id="{A07DD7DD-C5D4-4C76-ADEA-D81331E3AF43}"/>
              </a:ext>
            </a:extLst>
          </p:cNvPr>
          <p:cNvSpPr txBox="1"/>
          <p:nvPr/>
        </p:nvSpPr>
        <p:spPr>
          <a:xfrm>
            <a:off x="67342" y="3691925"/>
            <a:ext cx="2169042" cy="1107996"/>
          </a:xfrm>
          <a:prstGeom prst="rect">
            <a:avLst/>
          </a:prstGeom>
          <a:noFill/>
          <a:ln w="12700">
            <a:solidFill>
              <a:schemeClr val="tx1"/>
            </a:solidFill>
          </a:ln>
        </p:spPr>
        <p:txBody>
          <a:bodyPr wrap="square" rtlCol="0">
            <a:spAutoFit/>
          </a:bodyPr>
          <a:lstStyle/>
          <a:p>
            <a:pPr algn="ctr"/>
            <a:r>
              <a:rPr lang="en-GB" sz="2200" dirty="0"/>
              <a:t>The Consortium and its tractability</a:t>
            </a:r>
          </a:p>
        </p:txBody>
      </p:sp>
      <p:sp>
        <p:nvSpPr>
          <p:cNvPr id="8" name="TextBox 7">
            <a:extLst>
              <a:ext uri="{FF2B5EF4-FFF2-40B4-BE49-F238E27FC236}">
                <a16:creationId xmlns:a16="http://schemas.microsoft.com/office/drawing/2014/main" id="{2DFCD162-31C3-4D75-877C-9C3590DF4615}"/>
              </a:ext>
            </a:extLst>
          </p:cNvPr>
          <p:cNvSpPr txBox="1"/>
          <p:nvPr/>
        </p:nvSpPr>
        <p:spPr>
          <a:xfrm>
            <a:off x="2310810" y="3691925"/>
            <a:ext cx="4876800" cy="430887"/>
          </a:xfrm>
          <a:prstGeom prst="rect">
            <a:avLst/>
          </a:prstGeom>
          <a:noFill/>
          <a:ln w="12700">
            <a:solidFill>
              <a:schemeClr val="tx1"/>
            </a:solidFill>
          </a:ln>
        </p:spPr>
        <p:txBody>
          <a:bodyPr wrap="square" rtlCol="0">
            <a:spAutoFit/>
          </a:bodyPr>
          <a:lstStyle/>
          <a:p>
            <a:pPr algn="ctr"/>
            <a:r>
              <a:rPr lang="en-GB" sz="2200" b="1" dirty="0"/>
              <a:t>Stakeholder</a:t>
            </a:r>
          </a:p>
        </p:txBody>
      </p:sp>
      <p:sp>
        <p:nvSpPr>
          <p:cNvPr id="9" name="TextBox 8">
            <a:extLst>
              <a:ext uri="{FF2B5EF4-FFF2-40B4-BE49-F238E27FC236}">
                <a16:creationId xmlns:a16="http://schemas.microsoft.com/office/drawing/2014/main" id="{89B26A22-13A0-4717-B77F-E9CF4AD1C1C0}"/>
              </a:ext>
            </a:extLst>
          </p:cNvPr>
          <p:cNvSpPr txBox="1"/>
          <p:nvPr/>
        </p:nvSpPr>
        <p:spPr>
          <a:xfrm>
            <a:off x="7247860" y="3681886"/>
            <a:ext cx="4876800" cy="430887"/>
          </a:xfrm>
          <a:prstGeom prst="rect">
            <a:avLst/>
          </a:prstGeom>
          <a:noFill/>
          <a:ln w="12700">
            <a:solidFill>
              <a:schemeClr val="tx1"/>
            </a:solidFill>
          </a:ln>
        </p:spPr>
        <p:txBody>
          <a:bodyPr wrap="square" rtlCol="0">
            <a:spAutoFit/>
          </a:bodyPr>
          <a:lstStyle/>
          <a:p>
            <a:pPr algn="ctr"/>
            <a:r>
              <a:rPr lang="en-GB" sz="2200" b="1" dirty="0"/>
              <a:t>Role, contribution, benefit</a:t>
            </a:r>
          </a:p>
        </p:txBody>
      </p:sp>
      <p:sp>
        <p:nvSpPr>
          <p:cNvPr id="10" name="TextBox 9">
            <a:extLst>
              <a:ext uri="{FF2B5EF4-FFF2-40B4-BE49-F238E27FC236}">
                <a16:creationId xmlns:a16="http://schemas.microsoft.com/office/drawing/2014/main" id="{F59D5D41-CCCD-4A06-9FCE-2C0169F65266}"/>
              </a:ext>
            </a:extLst>
          </p:cNvPr>
          <p:cNvSpPr txBox="1"/>
          <p:nvPr/>
        </p:nvSpPr>
        <p:spPr>
          <a:xfrm>
            <a:off x="2314355" y="4354685"/>
            <a:ext cx="4876800" cy="2123658"/>
          </a:xfrm>
          <a:prstGeom prst="rect">
            <a:avLst/>
          </a:prstGeom>
          <a:noFill/>
          <a:ln w="12700">
            <a:solidFill>
              <a:schemeClr val="tx1"/>
            </a:solidFill>
          </a:ln>
        </p:spPr>
        <p:txBody>
          <a:bodyPr wrap="square" rtlCol="0">
            <a:spAutoFit/>
          </a:bodyPr>
          <a:lstStyle/>
          <a:p>
            <a:pPr marL="169863" indent="-169863">
              <a:buFont typeface="Arial" panose="020B0604020202020204" pitchFamily="34" charset="0"/>
              <a:buChar char="•"/>
            </a:pPr>
            <a:r>
              <a:rPr lang="en-GB" sz="2200" dirty="0"/>
              <a:t>Patient advocates</a:t>
            </a:r>
          </a:p>
          <a:p>
            <a:pPr marL="169863" indent="-169863">
              <a:buFont typeface="Arial" panose="020B0604020202020204" pitchFamily="34" charset="0"/>
              <a:buChar char="•"/>
            </a:pPr>
            <a:r>
              <a:rPr lang="en-GB" sz="2200" dirty="0"/>
              <a:t>Regulators</a:t>
            </a:r>
          </a:p>
          <a:p>
            <a:pPr marL="169863" indent="-169863">
              <a:buFont typeface="Arial" panose="020B0604020202020204" pitchFamily="34" charset="0"/>
              <a:buChar char="•"/>
            </a:pPr>
            <a:endParaRPr lang="en-GB" sz="2200" dirty="0"/>
          </a:p>
          <a:p>
            <a:pPr marL="169863" indent="-169863">
              <a:buFont typeface="Arial" panose="020B0604020202020204" pitchFamily="34" charset="0"/>
              <a:buChar char="•"/>
            </a:pPr>
            <a:r>
              <a:rPr lang="en-GB" sz="2200" dirty="0"/>
              <a:t>Therapy developers (“pharma”)</a:t>
            </a:r>
          </a:p>
          <a:p>
            <a:pPr marL="169863" indent="-169863">
              <a:buFont typeface="Arial" panose="020B0604020202020204" pitchFamily="34" charset="0"/>
              <a:buChar char="•"/>
            </a:pPr>
            <a:r>
              <a:rPr lang="en-GB" sz="2200" dirty="0"/>
              <a:t>Device and technology companies</a:t>
            </a:r>
          </a:p>
          <a:p>
            <a:pPr marL="169863" indent="-169863">
              <a:buFont typeface="Arial" panose="020B0604020202020204" pitchFamily="34" charset="0"/>
              <a:buChar char="•"/>
            </a:pPr>
            <a:r>
              <a:rPr lang="en-GB" sz="2200" dirty="0"/>
              <a:t>CROs</a:t>
            </a:r>
          </a:p>
        </p:txBody>
      </p:sp>
      <p:sp>
        <p:nvSpPr>
          <p:cNvPr id="11" name="TextBox 10">
            <a:extLst>
              <a:ext uri="{FF2B5EF4-FFF2-40B4-BE49-F238E27FC236}">
                <a16:creationId xmlns:a16="http://schemas.microsoft.com/office/drawing/2014/main" id="{8033E70C-F68C-449F-9C2E-5D4ECA1A0ED8}"/>
              </a:ext>
            </a:extLst>
          </p:cNvPr>
          <p:cNvSpPr txBox="1"/>
          <p:nvPr/>
        </p:nvSpPr>
        <p:spPr>
          <a:xfrm>
            <a:off x="7251405" y="4344646"/>
            <a:ext cx="4876800" cy="2123658"/>
          </a:xfrm>
          <a:prstGeom prst="rect">
            <a:avLst/>
          </a:prstGeom>
          <a:noFill/>
          <a:ln w="12700">
            <a:solidFill>
              <a:schemeClr val="tx1"/>
            </a:solidFill>
          </a:ln>
        </p:spPr>
        <p:txBody>
          <a:bodyPr wrap="square" rtlCol="0">
            <a:spAutoFit/>
          </a:bodyPr>
          <a:lstStyle/>
          <a:p>
            <a:pPr marL="169863" indent="-169863">
              <a:buFont typeface="Arial" panose="020B0604020202020204" pitchFamily="34" charset="0"/>
              <a:buChar char="•"/>
            </a:pPr>
            <a:r>
              <a:rPr lang="en-GB" sz="2200" dirty="0"/>
              <a:t>Emotional drive to adoption,</a:t>
            </a:r>
          </a:p>
          <a:p>
            <a:pPr marL="169863" indent="-169863">
              <a:buFont typeface="Arial" panose="020B0604020202020204" pitchFamily="34" charset="0"/>
              <a:buChar char="•"/>
            </a:pPr>
            <a:r>
              <a:rPr lang="en-GB" sz="2200" dirty="0"/>
              <a:t>Early adoption, incorporate regulation into design, </a:t>
            </a:r>
          </a:p>
          <a:p>
            <a:pPr marL="169863" indent="-169863">
              <a:buFont typeface="Arial" panose="020B0604020202020204" pitchFamily="34" charset="0"/>
              <a:buChar char="•"/>
            </a:pPr>
            <a:r>
              <a:rPr lang="en-GB" sz="2200" dirty="0"/>
              <a:t>£/product, philanthropy reputation</a:t>
            </a:r>
          </a:p>
          <a:p>
            <a:pPr marL="169863" indent="-169863">
              <a:buFont typeface="Arial" panose="020B0604020202020204" pitchFamily="34" charset="0"/>
              <a:buChar char="•"/>
            </a:pPr>
            <a:r>
              <a:rPr lang="en-GB" sz="2200" dirty="0"/>
              <a:t>£/product, philanthropy reputation</a:t>
            </a:r>
          </a:p>
          <a:p>
            <a:pPr marL="169863" indent="-169863">
              <a:buFont typeface="Arial" panose="020B0604020202020204" pitchFamily="34" charset="0"/>
              <a:buChar char="•"/>
            </a:pPr>
            <a:r>
              <a:rPr lang="en-GB" sz="2200" dirty="0"/>
              <a:t>Service provision, new business</a:t>
            </a:r>
          </a:p>
        </p:txBody>
      </p:sp>
      <p:sp>
        <p:nvSpPr>
          <p:cNvPr id="2" name="Footer Placeholder 1">
            <a:extLst>
              <a:ext uri="{FF2B5EF4-FFF2-40B4-BE49-F238E27FC236}">
                <a16:creationId xmlns:a16="http://schemas.microsoft.com/office/drawing/2014/main" id="{9198FF55-7747-4B0D-9691-37B68800470C}"/>
              </a:ext>
            </a:extLst>
          </p:cNvPr>
          <p:cNvSpPr>
            <a:spLocks noGrp="1"/>
          </p:cNvSpPr>
          <p:nvPr>
            <p:ph type="ftr" sz="quarter" idx="11"/>
          </p:nvPr>
        </p:nvSpPr>
        <p:spPr/>
        <p:txBody>
          <a:bodyPr/>
          <a:lstStyle/>
          <a:p>
            <a:r>
              <a:rPr lang="en-GB"/>
              <a:t>CPSA Europe 2020</a:t>
            </a:r>
          </a:p>
        </p:txBody>
      </p:sp>
      <p:sp>
        <p:nvSpPr>
          <p:cNvPr id="3" name="Slide Number Placeholder 2">
            <a:extLst>
              <a:ext uri="{FF2B5EF4-FFF2-40B4-BE49-F238E27FC236}">
                <a16:creationId xmlns:a16="http://schemas.microsoft.com/office/drawing/2014/main" id="{A6299242-BA6A-4FB4-9316-F1B83B02246D}"/>
              </a:ext>
            </a:extLst>
          </p:cNvPr>
          <p:cNvSpPr>
            <a:spLocks noGrp="1"/>
          </p:cNvSpPr>
          <p:nvPr>
            <p:ph type="sldNum" sz="quarter" idx="12"/>
          </p:nvPr>
        </p:nvSpPr>
        <p:spPr/>
        <p:txBody>
          <a:bodyPr/>
          <a:lstStyle/>
          <a:p>
            <a:fld id="{DC42DA91-9EF8-426A-9326-E40272B78BF6}" type="slidenum">
              <a:rPr lang="en-GB" smtClean="0"/>
              <a:t>2</a:t>
            </a:fld>
            <a:endParaRPr lang="en-GB"/>
          </a:p>
        </p:txBody>
      </p:sp>
    </p:spTree>
    <p:extLst>
      <p:ext uri="{BB962C8B-B14F-4D97-AF65-F5344CB8AC3E}">
        <p14:creationId xmlns:p14="http://schemas.microsoft.com/office/powerpoint/2010/main" val="360219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517DF67-E444-41FF-B650-5758592154C7}"/>
              </a:ext>
            </a:extLst>
          </p:cNvPr>
          <p:cNvSpPr txBox="1">
            <a:spLocks/>
          </p:cNvSpPr>
          <p:nvPr/>
        </p:nvSpPr>
        <p:spPr>
          <a:xfrm>
            <a:off x="170121" y="24885"/>
            <a:ext cx="11823405" cy="63433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a:t>“Innovating better health outcomes for a developing world”</a:t>
            </a:r>
            <a:endParaRPr lang="en-GB" sz="3600" b="1" dirty="0"/>
          </a:p>
        </p:txBody>
      </p:sp>
      <p:sp>
        <p:nvSpPr>
          <p:cNvPr id="3" name="TextBox 2">
            <a:extLst>
              <a:ext uri="{FF2B5EF4-FFF2-40B4-BE49-F238E27FC236}">
                <a16:creationId xmlns:a16="http://schemas.microsoft.com/office/drawing/2014/main" id="{068D04AF-9265-4465-BD9E-4E4E1B628D6B}"/>
              </a:ext>
            </a:extLst>
          </p:cNvPr>
          <p:cNvSpPr txBox="1"/>
          <p:nvPr/>
        </p:nvSpPr>
        <p:spPr>
          <a:xfrm>
            <a:off x="63797" y="663698"/>
            <a:ext cx="2169042" cy="430887"/>
          </a:xfrm>
          <a:prstGeom prst="rect">
            <a:avLst/>
          </a:prstGeom>
          <a:noFill/>
          <a:ln w="12700">
            <a:solidFill>
              <a:schemeClr val="tx1"/>
            </a:solidFill>
          </a:ln>
        </p:spPr>
        <p:txBody>
          <a:bodyPr wrap="square" rtlCol="0">
            <a:spAutoFit/>
          </a:bodyPr>
          <a:lstStyle/>
          <a:p>
            <a:pPr algn="ctr"/>
            <a:r>
              <a:rPr lang="en-GB" sz="2200" dirty="0"/>
              <a:t>Opportunity</a:t>
            </a:r>
          </a:p>
        </p:txBody>
      </p:sp>
      <p:sp>
        <p:nvSpPr>
          <p:cNvPr id="4" name="TextBox 3">
            <a:extLst>
              <a:ext uri="{FF2B5EF4-FFF2-40B4-BE49-F238E27FC236}">
                <a16:creationId xmlns:a16="http://schemas.microsoft.com/office/drawing/2014/main" id="{D03F5410-1F7D-48C7-A54F-2E9A51E216E5}"/>
              </a:ext>
            </a:extLst>
          </p:cNvPr>
          <p:cNvSpPr txBox="1"/>
          <p:nvPr/>
        </p:nvSpPr>
        <p:spPr>
          <a:xfrm>
            <a:off x="2317898" y="663698"/>
            <a:ext cx="9806762" cy="3816429"/>
          </a:xfrm>
          <a:prstGeom prst="rect">
            <a:avLst/>
          </a:prstGeom>
          <a:noFill/>
          <a:ln w="12700">
            <a:solidFill>
              <a:schemeClr val="tx1"/>
            </a:solidFill>
          </a:ln>
        </p:spPr>
        <p:txBody>
          <a:bodyPr wrap="square" rtlCol="0">
            <a:spAutoFit/>
          </a:bodyPr>
          <a:lstStyle/>
          <a:p>
            <a:pPr marL="342900" indent="-342900">
              <a:buFont typeface="Arial" panose="020B0604020202020204" pitchFamily="34" charset="0"/>
              <a:buChar char="•"/>
            </a:pPr>
            <a:r>
              <a:rPr lang="en-GB" sz="2200" dirty="0"/>
              <a:t>Work on high cost therapies, for example monoclonal antibodies</a:t>
            </a:r>
          </a:p>
          <a:p>
            <a:pPr marL="342900" indent="-342900">
              <a:buFont typeface="Arial" panose="020B0604020202020204" pitchFamily="34" charset="0"/>
              <a:buChar char="•"/>
            </a:pPr>
            <a:r>
              <a:rPr lang="en-GB" sz="2200" dirty="0"/>
              <a:t>The therapies are highly targeted, and need a personalized diagnosis</a:t>
            </a:r>
          </a:p>
          <a:p>
            <a:pPr marL="342900" indent="-342900">
              <a:buFont typeface="Arial" panose="020B0604020202020204" pitchFamily="34" charset="0"/>
              <a:buChar char="•"/>
            </a:pPr>
            <a:r>
              <a:rPr lang="en-GB" sz="2200" dirty="0"/>
              <a:t>Provides new business through development of a companion diagnostic</a:t>
            </a:r>
          </a:p>
          <a:p>
            <a:pPr marL="342900" indent="-342900">
              <a:buFont typeface="Arial" panose="020B0604020202020204" pitchFamily="34" charset="0"/>
              <a:buChar char="•"/>
            </a:pPr>
            <a:r>
              <a:rPr lang="en-GB" sz="2200" dirty="0"/>
              <a:t>Oncology is an area with severe patient outcome</a:t>
            </a:r>
          </a:p>
          <a:p>
            <a:pPr marL="342900" indent="-342900">
              <a:buFont typeface="Arial" panose="020B0604020202020204" pitchFamily="34" charset="0"/>
              <a:buChar char="•"/>
            </a:pPr>
            <a:r>
              <a:rPr lang="en-GB" sz="2200" dirty="0"/>
              <a:t>Paediatrics is an area where new sampling modalities are required</a:t>
            </a:r>
          </a:p>
          <a:p>
            <a:pPr marL="342900" indent="-342900">
              <a:buFont typeface="Arial" panose="020B0604020202020204" pitchFamily="34" charset="0"/>
              <a:buChar char="•"/>
            </a:pPr>
            <a:r>
              <a:rPr lang="en-GB" sz="2200" dirty="0"/>
              <a:t>Benefits will accrue from improved precision of the assessment/diagnostic method, that provides enhanced clinical outcome or care pathway choice</a:t>
            </a:r>
          </a:p>
          <a:p>
            <a:pPr marL="342900" indent="-342900">
              <a:buFont typeface="Arial" panose="020B0604020202020204" pitchFamily="34" charset="0"/>
              <a:buChar char="•"/>
            </a:pPr>
            <a:r>
              <a:rPr lang="en-GB" sz="2200" dirty="0"/>
              <a:t>Benefits accrue to companies, by segmenting out patients to trial on new therapies “find the needle in a haystack”</a:t>
            </a:r>
          </a:p>
          <a:p>
            <a:pPr marL="342900" indent="-342900">
              <a:buFont typeface="Arial" panose="020B0604020202020204" pitchFamily="34" charset="0"/>
              <a:buChar char="•"/>
            </a:pPr>
            <a:r>
              <a:rPr lang="en-GB" sz="2200" dirty="0"/>
              <a:t>Benefits accrue to the health economy by selecting responding patients</a:t>
            </a:r>
          </a:p>
          <a:p>
            <a:pPr marL="342900" indent="-342900">
              <a:buFont typeface="Arial" panose="020B0604020202020204" pitchFamily="34" charset="0"/>
              <a:buChar char="•"/>
            </a:pPr>
            <a:r>
              <a:rPr lang="en-GB" sz="2200" dirty="0"/>
              <a:t>Benefits accrue by opening currently closed markets e.g. work WITH China</a:t>
            </a:r>
          </a:p>
        </p:txBody>
      </p:sp>
      <p:sp>
        <p:nvSpPr>
          <p:cNvPr id="5" name="TextBox 4">
            <a:extLst>
              <a:ext uri="{FF2B5EF4-FFF2-40B4-BE49-F238E27FC236}">
                <a16:creationId xmlns:a16="http://schemas.microsoft.com/office/drawing/2014/main" id="{39B07258-F16F-418F-8424-44DA470F59E5}"/>
              </a:ext>
            </a:extLst>
          </p:cNvPr>
          <p:cNvSpPr txBox="1"/>
          <p:nvPr/>
        </p:nvSpPr>
        <p:spPr>
          <a:xfrm>
            <a:off x="63797" y="4666182"/>
            <a:ext cx="2169042" cy="769441"/>
          </a:xfrm>
          <a:prstGeom prst="rect">
            <a:avLst/>
          </a:prstGeom>
          <a:noFill/>
          <a:ln w="12700">
            <a:solidFill>
              <a:schemeClr val="tx1"/>
            </a:solidFill>
          </a:ln>
        </p:spPr>
        <p:txBody>
          <a:bodyPr wrap="square" rtlCol="0">
            <a:spAutoFit/>
          </a:bodyPr>
          <a:lstStyle/>
          <a:p>
            <a:pPr algn="ctr"/>
            <a:r>
              <a:rPr lang="en-GB" sz="2200" dirty="0"/>
              <a:t>Risk/Benefit Calculations</a:t>
            </a:r>
          </a:p>
        </p:txBody>
      </p:sp>
      <p:sp>
        <p:nvSpPr>
          <p:cNvPr id="6" name="TextBox 5">
            <a:extLst>
              <a:ext uri="{FF2B5EF4-FFF2-40B4-BE49-F238E27FC236}">
                <a16:creationId xmlns:a16="http://schemas.microsoft.com/office/drawing/2014/main" id="{1E1646BB-5ECF-4AB0-96BA-8A2F4948E8DE}"/>
              </a:ext>
            </a:extLst>
          </p:cNvPr>
          <p:cNvSpPr txBox="1"/>
          <p:nvPr/>
        </p:nvSpPr>
        <p:spPr>
          <a:xfrm>
            <a:off x="2325920" y="4666182"/>
            <a:ext cx="9806762" cy="2123658"/>
          </a:xfrm>
          <a:prstGeom prst="rect">
            <a:avLst/>
          </a:prstGeom>
          <a:noFill/>
          <a:ln w="12700">
            <a:solidFill>
              <a:schemeClr val="tx1"/>
            </a:solidFill>
          </a:ln>
        </p:spPr>
        <p:txBody>
          <a:bodyPr wrap="square" rtlCol="0">
            <a:spAutoFit/>
          </a:bodyPr>
          <a:lstStyle/>
          <a:p>
            <a:pPr marL="342900" indent="-342900">
              <a:buFont typeface="Arial" panose="020B0604020202020204" pitchFamily="34" charset="0"/>
              <a:buChar char="•"/>
            </a:pPr>
            <a:r>
              <a:rPr lang="en-GB" sz="2200" dirty="0"/>
              <a:t>Risk management is a barrier to innovation</a:t>
            </a:r>
          </a:p>
          <a:p>
            <a:pPr marL="342900" indent="-342900">
              <a:buFont typeface="Arial" panose="020B0604020202020204" pitchFamily="34" charset="0"/>
              <a:buChar char="•"/>
            </a:pPr>
            <a:r>
              <a:rPr lang="en-GB" sz="2200" dirty="0"/>
              <a:t>Failure of technology is not failure – carry out failure mode analysis</a:t>
            </a:r>
          </a:p>
          <a:p>
            <a:pPr marL="342900" indent="-342900">
              <a:buFont typeface="Arial" panose="020B0604020202020204" pitchFamily="34" charset="0"/>
              <a:buChar char="•"/>
            </a:pPr>
            <a:r>
              <a:rPr lang="en-GB" sz="2200" dirty="0"/>
              <a:t>Understand probability of success, and assess patient rejection</a:t>
            </a:r>
          </a:p>
          <a:p>
            <a:pPr marL="342900" indent="-342900">
              <a:buFont typeface="Arial" panose="020B0604020202020204" pitchFamily="34" charset="0"/>
              <a:buChar char="•"/>
            </a:pPr>
            <a:r>
              <a:rPr lang="en-GB" sz="2200" dirty="0"/>
              <a:t>Understand protection &amp; ownership of data</a:t>
            </a:r>
          </a:p>
          <a:p>
            <a:pPr marL="342900" indent="-342900">
              <a:buFont typeface="Arial" panose="020B0604020202020204" pitchFamily="34" charset="0"/>
              <a:buChar char="•"/>
            </a:pPr>
            <a:r>
              <a:rPr lang="en-GB" sz="2200" dirty="0"/>
              <a:t>Difficulty in using ‘old’ drugs, may reveal new unknowns about your drug with regulatory implications. </a:t>
            </a:r>
          </a:p>
        </p:txBody>
      </p:sp>
      <p:sp>
        <p:nvSpPr>
          <p:cNvPr id="7" name="Footer Placeholder 6">
            <a:extLst>
              <a:ext uri="{FF2B5EF4-FFF2-40B4-BE49-F238E27FC236}">
                <a16:creationId xmlns:a16="http://schemas.microsoft.com/office/drawing/2014/main" id="{4C8F35EF-7844-4D76-A746-00B49968F518}"/>
              </a:ext>
            </a:extLst>
          </p:cNvPr>
          <p:cNvSpPr>
            <a:spLocks noGrp="1"/>
          </p:cNvSpPr>
          <p:nvPr>
            <p:ph type="ftr" sz="quarter" idx="11"/>
          </p:nvPr>
        </p:nvSpPr>
        <p:spPr/>
        <p:txBody>
          <a:bodyPr/>
          <a:lstStyle/>
          <a:p>
            <a:r>
              <a:rPr lang="en-GB"/>
              <a:t>CPSA Europe 2020</a:t>
            </a:r>
          </a:p>
        </p:txBody>
      </p:sp>
      <p:sp>
        <p:nvSpPr>
          <p:cNvPr id="8" name="Slide Number Placeholder 7">
            <a:extLst>
              <a:ext uri="{FF2B5EF4-FFF2-40B4-BE49-F238E27FC236}">
                <a16:creationId xmlns:a16="http://schemas.microsoft.com/office/drawing/2014/main" id="{E43D05BF-F883-4B5F-AB3E-4233ABC859F3}"/>
              </a:ext>
            </a:extLst>
          </p:cNvPr>
          <p:cNvSpPr>
            <a:spLocks noGrp="1"/>
          </p:cNvSpPr>
          <p:nvPr>
            <p:ph type="sldNum" sz="quarter" idx="12"/>
          </p:nvPr>
        </p:nvSpPr>
        <p:spPr/>
        <p:txBody>
          <a:bodyPr/>
          <a:lstStyle/>
          <a:p>
            <a:fld id="{DC42DA91-9EF8-426A-9326-E40272B78BF6}" type="slidenum">
              <a:rPr lang="en-GB" smtClean="0"/>
              <a:t>3</a:t>
            </a:fld>
            <a:endParaRPr lang="en-GB"/>
          </a:p>
        </p:txBody>
      </p:sp>
    </p:spTree>
    <p:extLst>
      <p:ext uri="{BB962C8B-B14F-4D97-AF65-F5344CB8AC3E}">
        <p14:creationId xmlns:p14="http://schemas.microsoft.com/office/powerpoint/2010/main" val="3729974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D17DA-EAC0-444C-80B5-8848D0C43674}"/>
              </a:ext>
            </a:extLst>
          </p:cNvPr>
          <p:cNvSpPr>
            <a:spLocks noGrp="1"/>
          </p:cNvSpPr>
          <p:nvPr>
            <p:ph type="title"/>
          </p:nvPr>
        </p:nvSpPr>
        <p:spPr>
          <a:xfrm>
            <a:off x="838200" y="2766218"/>
            <a:ext cx="10515600" cy="1325563"/>
          </a:xfrm>
        </p:spPr>
        <p:txBody>
          <a:bodyPr/>
          <a:lstStyle/>
          <a:p>
            <a:pPr algn="ctr"/>
            <a:r>
              <a:rPr lang="en-GB" dirty="0"/>
              <a:t>February 2020</a:t>
            </a:r>
          </a:p>
        </p:txBody>
      </p:sp>
      <p:sp>
        <p:nvSpPr>
          <p:cNvPr id="3" name="Title 3">
            <a:extLst>
              <a:ext uri="{FF2B5EF4-FFF2-40B4-BE49-F238E27FC236}">
                <a16:creationId xmlns:a16="http://schemas.microsoft.com/office/drawing/2014/main" id="{B931E8AD-26B2-42E5-BBDB-CEC837B13458}"/>
              </a:ext>
            </a:extLst>
          </p:cNvPr>
          <p:cNvSpPr txBox="1">
            <a:spLocks/>
          </p:cNvSpPr>
          <p:nvPr/>
        </p:nvSpPr>
        <p:spPr>
          <a:xfrm>
            <a:off x="368595" y="3774613"/>
            <a:ext cx="11823405" cy="634335"/>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a:t>“Empowering the patient in the competition to be the best they can”</a:t>
            </a:r>
            <a:endParaRPr lang="en-GB" sz="3600" b="1" dirty="0"/>
          </a:p>
        </p:txBody>
      </p:sp>
      <p:sp>
        <p:nvSpPr>
          <p:cNvPr id="4" name="Footer Placeholder 3">
            <a:extLst>
              <a:ext uri="{FF2B5EF4-FFF2-40B4-BE49-F238E27FC236}">
                <a16:creationId xmlns:a16="http://schemas.microsoft.com/office/drawing/2014/main" id="{9395725D-C750-4A70-954A-240788CFCF75}"/>
              </a:ext>
            </a:extLst>
          </p:cNvPr>
          <p:cNvSpPr>
            <a:spLocks noGrp="1"/>
          </p:cNvSpPr>
          <p:nvPr>
            <p:ph type="ftr" sz="quarter" idx="11"/>
          </p:nvPr>
        </p:nvSpPr>
        <p:spPr/>
        <p:txBody>
          <a:bodyPr/>
          <a:lstStyle/>
          <a:p>
            <a:r>
              <a:rPr lang="en-GB"/>
              <a:t>CPSA Europe 2020</a:t>
            </a:r>
          </a:p>
        </p:txBody>
      </p:sp>
      <p:sp>
        <p:nvSpPr>
          <p:cNvPr id="5" name="Slide Number Placeholder 4">
            <a:extLst>
              <a:ext uri="{FF2B5EF4-FFF2-40B4-BE49-F238E27FC236}">
                <a16:creationId xmlns:a16="http://schemas.microsoft.com/office/drawing/2014/main" id="{A231C0F9-D204-4A0D-8344-6D3DD1C06E33}"/>
              </a:ext>
            </a:extLst>
          </p:cNvPr>
          <p:cNvSpPr>
            <a:spLocks noGrp="1"/>
          </p:cNvSpPr>
          <p:nvPr>
            <p:ph type="sldNum" sz="quarter" idx="12"/>
          </p:nvPr>
        </p:nvSpPr>
        <p:spPr/>
        <p:txBody>
          <a:bodyPr/>
          <a:lstStyle/>
          <a:p>
            <a:fld id="{DC42DA91-9EF8-426A-9326-E40272B78BF6}" type="slidenum">
              <a:rPr lang="en-GB" smtClean="0"/>
              <a:t>4</a:t>
            </a:fld>
            <a:endParaRPr lang="en-GB"/>
          </a:p>
        </p:txBody>
      </p:sp>
    </p:spTree>
    <p:extLst>
      <p:ext uri="{BB962C8B-B14F-4D97-AF65-F5344CB8AC3E}">
        <p14:creationId xmlns:p14="http://schemas.microsoft.com/office/powerpoint/2010/main" val="81918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4B2A51D-3D05-4F25-AB67-8342243371A6}"/>
              </a:ext>
            </a:extLst>
          </p:cNvPr>
          <p:cNvSpPr txBox="1"/>
          <p:nvPr/>
        </p:nvSpPr>
        <p:spPr>
          <a:xfrm>
            <a:off x="63797" y="53696"/>
            <a:ext cx="1784318" cy="440926"/>
          </a:xfrm>
          <a:prstGeom prst="rect">
            <a:avLst/>
          </a:prstGeom>
          <a:noFill/>
          <a:ln w="12700">
            <a:solidFill>
              <a:schemeClr val="tx1"/>
            </a:solidFill>
          </a:ln>
        </p:spPr>
        <p:txBody>
          <a:bodyPr wrap="square" rtlCol="0">
            <a:spAutoFit/>
          </a:bodyPr>
          <a:lstStyle/>
          <a:p>
            <a:pPr algn="ctr"/>
            <a:r>
              <a:rPr lang="en-GB" sz="2200" dirty="0"/>
              <a:t>The Narrative</a:t>
            </a:r>
          </a:p>
        </p:txBody>
      </p:sp>
      <p:sp>
        <p:nvSpPr>
          <p:cNvPr id="6" name="TextBox 5">
            <a:extLst>
              <a:ext uri="{FF2B5EF4-FFF2-40B4-BE49-F238E27FC236}">
                <a16:creationId xmlns:a16="http://schemas.microsoft.com/office/drawing/2014/main" id="{A758F244-6551-47C1-868A-9C1F25843A25}"/>
              </a:ext>
            </a:extLst>
          </p:cNvPr>
          <p:cNvSpPr txBox="1"/>
          <p:nvPr/>
        </p:nvSpPr>
        <p:spPr>
          <a:xfrm>
            <a:off x="2030995" y="53696"/>
            <a:ext cx="10093665" cy="5170646"/>
          </a:xfrm>
          <a:prstGeom prst="rect">
            <a:avLst/>
          </a:prstGeom>
          <a:noFill/>
          <a:ln w="12700">
            <a:solidFill>
              <a:schemeClr val="tx1"/>
            </a:solidFill>
          </a:ln>
        </p:spPr>
        <p:txBody>
          <a:bodyPr wrap="square" rtlCol="0">
            <a:spAutoFit/>
          </a:bodyPr>
          <a:lstStyle/>
          <a:p>
            <a:pPr marL="342900" indent="-342900">
              <a:buFont typeface="Arial" panose="020B0604020202020204" pitchFamily="34" charset="0"/>
              <a:buChar char="•"/>
            </a:pPr>
            <a:r>
              <a:rPr lang="en-GB" sz="2200" dirty="0"/>
              <a:t>Humans are communal animals: We need to bring medicine into the community and patients should be cared for in a social environment</a:t>
            </a:r>
          </a:p>
          <a:p>
            <a:pPr marL="342900" indent="-342900">
              <a:buFont typeface="Arial" panose="020B0604020202020204" pitchFamily="34" charset="0"/>
              <a:buChar char="•"/>
            </a:pPr>
            <a:r>
              <a:rPr lang="en-GB" sz="2200" dirty="0"/>
              <a:t>We should place each patient’s experience at the centre, and help them live the best possible life for them – socially, </a:t>
            </a:r>
            <a:r>
              <a:rPr lang="en-GB" sz="2200" dirty="0" err="1"/>
              <a:t>pathophysiologically</a:t>
            </a:r>
            <a:r>
              <a:rPr lang="en-GB" sz="2200" dirty="0"/>
              <a:t>, psychologically</a:t>
            </a:r>
          </a:p>
          <a:p>
            <a:pPr marL="342900" indent="-342900">
              <a:buFont typeface="Arial" panose="020B0604020202020204" pitchFamily="34" charset="0"/>
              <a:buChar char="•"/>
            </a:pPr>
            <a:r>
              <a:rPr lang="en-GB" sz="2200" dirty="0"/>
              <a:t>Empower the patient: We need to provide people with a “health passport” to carry with them. The information should be provided at an appropriate level for the patient and the decisions that need to be made with it (e.g. self-motivation?)</a:t>
            </a:r>
          </a:p>
          <a:p>
            <a:pPr marL="342900" indent="-342900">
              <a:buFont typeface="Arial" panose="020B0604020202020204" pitchFamily="34" charset="0"/>
              <a:buChar char="•"/>
            </a:pPr>
            <a:r>
              <a:rPr lang="en-GB" sz="2200" dirty="0"/>
              <a:t>The health passport will identify what the ‘normal’ state is for each individual, but we need to rationalise what it is we need to measure to know our own normal </a:t>
            </a:r>
          </a:p>
          <a:p>
            <a:pPr marL="342900" indent="-342900">
              <a:buFont typeface="Arial" panose="020B0604020202020204" pitchFamily="34" charset="0"/>
              <a:buChar char="•"/>
            </a:pPr>
            <a:r>
              <a:rPr lang="en-GB" sz="2200" dirty="0"/>
              <a:t>Don’t collect data/markers that we don’t need to know and can’t use. </a:t>
            </a:r>
          </a:p>
          <a:p>
            <a:pPr marL="342900" indent="-342900">
              <a:buFont typeface="Arial" panose="020B0604020202020204" pitchFamily="34" charset="0"/>
              <a:buChar char="•"/>
            </a:pPr>
            <a:r>
              <a:rPr lang="en-GB" sz="2200" dirty="0"/>
              <a:t>The depth of the information in the passport should be dictated by who needs to understand the information, and what we required to do with that information</a:t>
            </a:r>
          </a:p>
          <a:p>
            <a:pPr marL="342900" indent="-342900">
              <a:buFont typeface="Arial" panose="020B0604020202020204" pitchFamily="34" charset="0"/>
              <a:buChar char="•"/>
            </a:pPr>
            <a:r>
              <a:rPr lang="en-GB" sz="2200" dirty="0"/>
              <a:t>Understand the interventions that the biomarker profile empower you to make</a:t>
            </a:r>
          </a:p>
          <a:p>
            <a:pPr marL="342900" indent="-342900">
              <a:buFont typeface="Arial" panose="020B0604020202020204" pitchFamily="34" charset="0"/>
              <a:buChar char="•"/>
            </a:pPr>
            <a:r>
              <a:rPr lang="en-GB" sz="2200" dirty="0"/>
              <a:t>Clinical intervention should be about defining when the patient has reached the best possible point in their care – “Reach the point of good for you”</a:t>
            </a:r>
          </a:p>
        </p:txBody>
      </p:sp>
      <p:sp>
        <p:nvSpPr>
          <p:cNvPr id="7" name="TextBox 6">
            <a:extLst>
              <a:ext uri="{FF2B5EF4-FFF2-40B4-BE49-F238E27FC236}">
                <a16:creationId xmlns:a16="http://schemas.microsoft.com/office/drawing/2014/main" id="{A07DD7DD-C5D4-4C76-ADEA-D81331E3AF43}"/>
              </a:ext>
            </a:extLst>
          </p:cNvPr>
          <p:cNvSpPr txBox="1"/>
          <p:nvPr/>
        </p:nvSpPr>
        <p:spPr>
          <a:xfrm>
            <a:off x="67342" y="5282087"/>
            <a:ext cx="1784318" cy="440926"/>
          </a:xfrm>
          <a:prstGeom prst="rect">
            <a:avLst/>
          </a:prstGeom>
          <a:noFill/>
          <a:ln w="12700">
            <a:solidFill>
              <a:schemeClr val="tx1"/>
            </a:solidFill>
          </a:ln>
        </p:spPr>
        <p:txBody>
          <a:bodyPr wrap="square" rtlCol="0">
            <a:spAutoFit/>
          </a:bodyPr>
          <a:lstStyle/>
          <a:p>
            <a:pPr algn="ctr"/>
            <a:r>
              <a:rPr lang="en-GB" sz="2200" dirty="0"/>
              <a:t>The Objective</a:t>
            </a:r>
          </a:p>
        </p:txBody>
      </p:sp>
      <p:sp>
        <p:nvSpPr>
          <p:cNvPr id="8" name="TextBox 7">
            <a:extLst>
              <a:ext uri="{FF2B5EF4-FFF2-40B4-BE49-F238E27FC236}">
                <a16:creationId xmlns:a16="http://schemas.microsoft.com/office/drawing/2014/main" id="{2DFCD162-31C3-4D75-877C-9C3590DF4615}"/>
              </a:ext>
            </a:extLst>
          </p:cNvPr>
          <p:cNvSpPr txBox="1"/>
          <p:nvPr/>
        </p:nvSpPr>
        <p:spPr>
          <a:xfrm>
            <a:off x="2030995" y="5292126"/>
            <a:ext cx="5156615" cy="430887"/>
          </a:xfrm>
          <a:prstGeom prst="rect">
            <a:avLst/>
          </a:prstGeom>
          <a:noFill/>
          <a:ln w="12700">
            <a:solidFill>
              <a:schemeClr val="tx1"/>
            </a:solidFill>
          </a:ln>
        </p:spPr>
        <p:txBody>
          <a:bodyPr wrap="square" rtlCol="0">
            <a:spAutoFit/>
          </a:bodyPr>
          <a:lstStyle/>
          <a:p>
            <a:pPr algn="ctr"/>
            <a:r>
              <a:rPr lang="en-GB" sz="2200" b="1" dirty="0"/>
              <a:t>Patient</a:t>
            </a:r>
          </a:p>
        </p:txBody>
      </p:sp>
      <p:sp>
        <p:nvSpPr>
          <p:cNvPr id="9" name="TextBox 8">
            <a:extLst>
              <a:ext uri="{FF2B5EF4-FFF2-40B4-BE49-F238E27FC236}">
                <a16:creationId xmlns:a16="http://schemas.microsoft.com/office/drawing/2014/main" id="{89B26A22-13A0-4717-B77F-E9CF4AD1C1C0}"/>
              </a:ext>
            </a:extLst>
          </p:cNvPr>
          <p:cNvSpPr txBox="1"/>
          <p:nvPr/>
        </p:nvSpPr>
        <p:spPr>
          <a:xfrm>
            <a:off x="7247860" y="5282086"/>
            <a:ext cx="4876800" cy="430887"/>
          </a:xfrm>
          <a:prstGeom prst="rect">
            <a:avLst/>
          </a:prstGeom>
          <a:noFill/>
          <a:ln w="12700">
            <a:solidFill>
              <a:schemeClr val="tx1"/>
            </a:solidFill>
          </a:ln>
        </p:spPr>
        <p:txBody>
          <a:bodyPr wrap="square" rtlCol="0">
            <a:spAutoFit/>
          </a:bodyPr>
          <a:lstStyle/>
          <a:p>
            <a:pPr algn="ctr"/>
            <a:r>
              <a:rPr lang="en-GB" sz="2200" b="1" dirty="0"/>
              <a:t>Clinical Analysis</a:t>
            </a:r>
          </a:p>
        </p:txBody>
      </p:sp>
      <p:sp>
        <p:nvSpPr>
          <p:cNvPr id="10" name="TextBox 9">
            <a:extLst>
              <a:ext uri="{FF2B5EF4-FFF2-40B4-BE49-F238E27FC236}">
                <a16:creationId xmlns:a16="http://schemas.microsoft.com/office/drawing/2014/main" id="{F59D5D41-CCCD-4A06-9FCE-2C0169F65266}"/>
              </a:ext>
            </a:extLst>
          </p:cNvPr>
          <p:cNvSpPr txBox="1"/>
          <p:nvPr/>
        </p:nvSpPr>
        <p:spPr>
          <a:xfrm>
            <a:off x="2034540" y="5794865"/>
            <a:ext cx="5156615" cy="1061829"/>
          </a:xfrm>
          <a:prstGeom prst="rect">
            <a:avLst/>
          </a:prstGeom>
          <a:noFill/>
          <a:ln w="12700">
            <a:solidFill>
              <a:schemeClr val="tx1"/>
            </a:solidFill>
          </a:ln>
        </p:spPr>
        <p:txBody>
          <a:bodyPr wrap="square" rtlCol="0">
            <a:spAutoFit/>
          </a:bodyPr>
          <a:lstStyle/>
          <a:p>
            <a:pPr marL="169863" indent="-169863">
              <a:buFont typeface="Arial" panose="020B0604020202020204" pitchFamily="34" charset="0"/>
              <a:buChar char="•"/>
            </a:pPr>
            <a:r>
              <a:rPr lang="en-GB" sz="2100" dirty="0"/>
              <a:t>Provide with personalized information with appropriate rigour and richness</a:t>
            </a:r>
          </a:p>
          <a:p>
            <a:pPr marL="169863" indent="-169863">
              <a:buFont typeface="Arial" panose="020B0604020202020204" pitchFamily="34" charset="0"/>
              <a:buChar char="•"/>
            </a:pPr>
            <a:r>
              <a:rPr lang="en-GB" sz="2100" dirty="0"/>
              <a:t>Subject to minimum No. of interventions</a:t>
            </a:r>
          </a:p>
        </p:txBody>
      </p:sp>
      <p:sp>
        <p:nvSpPr>
          <p:cNvPr id="11" name="TextBox 10">
            <a:extLst>
              <a:ext uri="{FF2B5EF4-FFF2-40B4-BE49-F238E27FC236}">
                <a16:creationId xmlns:a16="http://schemas.microsoft.com/office/drawing/2014/main" id="{8033E70C-F68C-449F-9C2E-5D4ECA1A0ED8}"/>
              </a:ext>
            </a:extLst>
          </p:cNvPr>
          <p:cNvSpPr txBox="1"/>
          <p:nvPr/>
        </p:nvSpPr>
        <p:spPr>
          <a:xfrm>
            <a:off x="7251405" y="5784826"/>
            <a:ext cx="4876800" cy="1061829"/>
          </a:xfrm>
          <a:prstGeom prst="rect">
            <a:avLst/>
          </a:prstGeom>
          <a:noFill/>
          <a:ln w="12700">
            <a:solidFill>
              <a:schemeClr val="tx1"/>
            </a:solidFill>
          </a:ln>
        </p:spPr>
        <p:txBody>
          <a:bodyPr wrap="square" rtlCol="0">
            <a:spAutoFit/>
          </a:bodyPr>
          <a:lstStyle/>
          <a:p>
            <a:pPr marL="169863" indent="-169863">
              <a:buFont typeface="Arial" panose="020B0604020202020204" pitchFamily="34" charset="0"/>
              <a:buChar char="•"/>
            </a:pPr>
            <a:r>
              <a:rPr lang="en-GB" sz="2100" dirty="0"/>
              <a:t>Characterise the intervention effect size</a:t>
            </a:r>
          </a:p>
          <a:p>
            <a:pPr marL="169863" indent="-169863">
              <a:buFont typeface="Arial" panose="020B0604020202020204" pitchFamily="34" charset="0"/>
              <a:buChar char="•"/>
            </a:pPr>
            <a:r>
              <a:rPr lang="en-GB" sz="2100" dirty="0"/>
              <a:t>Use a single drop of blood to identify only what is needed for the health passport</a:t>
            </a:r>
          </a:p>
        </p:txBody>
      </p:sp>
      <p:sp>
        <p:nvSpPr>
          <p:cNvPr id="2" name="Footer Placeholder 1">
            <a:extLst>
              <a:ext uri="{FF2B5EF4-FFF2-40B4-BE49-F238E27FC236}">
                <a16:creationId xmlns:a16="http://schemas.microsoft.com/office/drawing/2014/main" id="{E32A9189-A053-4005-B86E-6CDB7706823E}"/>
              </a:ext>
            </a:extLst>
          </p:cNvPr>
          <p:cNvSpPr>
            <a:spLocks noGrp="1"/>
          </p:cNvSpPr>
          <p:nvPr>
            <p:ph type="ftr" sz="quarter" idx="11"/>
          </p:nvPr>
        </p:nvSpPr>
        <p:spPr/>
        <p:txBody>
          <a:bodyPr/>
          <a:lstStyle/>
          <a:p>
            <a:r>
              <a:rPr lang="en-GB"/>
              <a:t>CPSA Europe 2020</a:t>
            </a:r>
          </a:p>
        </p:txBody>
      </p:sp>
      <p:sp>
        <p:nvSpPr>
          <p:cNvPr id="3" name="Slide Number Placeholder 2">
            <a:extLst>
              <a:ext uri="{FF2B5EF4-FFF2-40B4-BE49-F238E27FC236}">
                <a16:creationId xmlns:a16="http://schemas.microsoft.com/office/drawing/2014/main" id="{8114D7E8-51D0-4CF1-BD4C-BF1C594A4286}"/>
              </a:ext>
            </a:extLst>
          </p:cNvPr>
          <p:cNvSpPr>
            <a:spLocks noGrp="1"/>
          </p:cNvSpPr>
          <p:nvPr>
            <p:ph type="sldNum" sz="quarter" idx="12"/>
          </p:nvPr>
        </p:nvSpPr>
        <p:spPr/>
        <p:txBody>
          <a:bodyPr/>
          <a:lstStyle/>
          <a:p>
            <a:fld id="{DC42DA91-9EF8-426A-9326-E40272B78BF6}" type="slidenum">
              <a:rPr lang="en-GB" smtClean="0"/>
              <a:t>5</a:t>
            </a:fld>
            <a:endParaRPr lang="en-GB"/>
          </a:p>
        </p:txBody>
      </p:sp>
    </p:spTree>
    <p:extLst>
      <p:ext uri="{BB962C8B-B14F-4D97-AF65-F5344CB8AC3E}">
        <p14:creationId xmlns:p14="http://schemas.microsoft.com/office/powerpoint/2010/main" val="1793082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CB07B9-068B-42A1-8BF1-F00C9AF9981E}"/>
              </a:ext>
            </a:extLst>
          </p:cNvPr>
          <p:cNvSpPr txBox="1"/>
          <p:nvPr/>
        </p:nvSpPr>
        <p:spPr>
          <a:xfrm>
            <a:off x="2613431" y="6550069"/>
            <a:ext cx="6596820" cy="369332"/>
          </a:xfrm>
          <a:prstGeom prst="rect">
            <a:avLst/>
          </a:prstGeom>
          <a:noFill/>
        </p:spPr>
        <p:txBody>
          <a:bodyPr wrap="square" rtlCol="0">
            <a:spAutoFit/>
          </a:bodyPr>
          <a:lstStyle/>
          <a:p>
            <a:pPr algn="ctr"/>
            <a:r>
              <a:rPr lang="en-GB" dirty="0"/>
              <a:t>Analytical target/marker level</a:t>
            </a:r>
          </a:p>
        </p:txBody>
      </p:sp>
      <p:sp>
        <p:nvSpPr>
          <p:cNvPr id="4" name="TextBox 3">
            <a:extLst>
              <a:ext uri="{FF2B5EF4-FFF2-40B4-BE49-F238E27FC236}">
                <a16:creationId xmlns:a16="http://schemas.microsoft.com/office/drawing/2014/main" id="{81047157-94E5-42E3-AD8F-E42D81B27E26}"/>
              </a:ext>
            </a:extLst>
          </p:cNvPr>
          <p:cNvSpPr txBox="1"/>
          <p:nvPr/>
        </p:nvSpPr>
        <p:spPr>
          <a:xfrm rot="16200000">
            <a:off x="-691483" y="4141925"/>
            <a:ext cx="5190978" cy="369332"/>
          </a:xfrm>
          <a:prstGeom prst="rect">
            <a:avLst/>
          </a:prstGeom>
          <a:noFill/>
        </p:spPr>
        <p:txBody>
          <a:bodyPr wrap="square" rtlCol="0">
            <a:spAutoFit/>
          </a:bodyPr>
          <a:lstStyle/>
          <a:p>
            <a:pPr algn="ctr"/>
            <a:r>
              <a:rPr lang="en-GB" dirty="0"/>
              <a:t>Number of patients</a:t>
            </a:r>
          </a:p>
        </p:txBody>
      </p:sp>
      <p:grpSp>
        <p:nvGrpSpPr>
          <p:cNvPr id="183" name="Group 182">
            <a:extLst>
              <a:ext uri="{FF2B5EF4-FFF2-40B4-BE49-F238E27FC236}">
                <a16:creationId xmlns:a16="http://schemas.microsoft.com/office/drawing/2014/main" id="{CCB5C04F-A7FF-424B-A9A5-AD3700A44A53}"/>
              </a:ext>
            </a:extLst>
          </p:cNvPr>
          <p:cNvGrpSpPr/>
          <p:nvPr/>
        </p:nvGrpSpPr>
        <p:grpSpPr>
          <a:xfrm>
            <a:off x="2291250" y="1637127"/>
            <a:ext cx="8067027" cy="5465366"/>
            <a:chOff x="2199810" y="974187"/>
            <a:chExt cx="8067027" cy="5465366"/>
          </a:xfrm>
        </p:grpSpPr>
        <p:grpSp>
          <p:nvGrpSpPr>
            <p:cNvPr id="182" name="Group 181">
              <a:extLst>
                <a:ext uri="{FF2B5EF4-FFF2-40B4-BE49-F238E27FC236}">
                  <a16:creationId xmlns:a16="http://schemas.microsoft.com/office/drawing/2014/main" id="{D462E729-1263-4EBC-9D44-68EC1F7E7B9D}"/>
                </a:ext>
              </a:extLst>
            </p:cNvPr>
            <p:cNvGrpSpPr/>
            <p:nvPr/>
          </p:nvGrpSpPr>
          <p:grpSpPr>
            <a:xfrm>
              <a:off x="2199810" y="974187"/>
              <a:ext cx="8067027" cy="4953198"/>
              <a:chOff x="2199810" y="974187"/>
              <a:chExt cx="8067027" cy="4953198"/>
            </a:xfrm>
          </p:grpSpPr>
          <p:pic>
            <p:nvPicPr>
              <p:cNvPr id="2" name="Picture 1">
                <a:extLst>
                  <a:ext uri="{FF2B5EF4-FFF2-40B4-BE49-F238E27FC236}">
                    <a16:creationId xmlns:a16="http://schemas.microsoft.com/office/drawing/2014/main" id="{8AD211A9-DA65-4E07-8606-21C9C752A0D2}"/>
                  </a:ext>
                </a:extLst>
              </p:cNvPr>
              <p:cNvPicPr>
                <a:picLocks noChangeAspect="1"/>
              </p:cNvPicPr>
              <p:nvPr/>
            </p:nvPicPr>
            <p:blipFill rotWithShape="1">
              <a:blip r:embed="rId2"/>
              <a:srcRect l="2523" t="8250" r="3865" b="4500"/>
              <a:stretch/>
            </p:blipFill>
            <p:spPr>
              <a:xfrm>
                <a:off x="2389163" y="974187"/>
                <a:ext cx="7413674" cy="4909625"/>
              </a:xfrm>
              <a:prstGeom prst="rect">
                <a:avLst/>
              </a:prstGeom>
            </p:spPr>
          </p:pic>
          <p:sp>
            <p:nvSpPr>
              <p:cNvPr id="5" name="Oval 4">
                <a:extLst>
                  <a:ext uri="{FF2B5EF4-FFF2-40B4-BE49-F238E27FC236}">
                    <a16:creationId xmlns:a16="http://schemas.microsoft.com/office/drawing/2014/main" id="{6CB1B212-C47A-4B7C-8F22-7C832A0F6320}"/>
                  </a:ext>
                </a:extLst>
              </p:cNvPr>
              <p:cNvSpPr/>
              <p:nvPr/>
            </p:nvSpPr>
            <p:spPr>
              <a:xfrm rot="19000240">
                <a:off x="7644927" y="5294701"/>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73EE7E82-E50E-4E9B-A11D-7B282733F50F}"/>
                  </a:ext>
                </a:extLst>
              </p:cNvPr>
              <p:cNvSpPr/>
              <p:nvPr/>
            </p:nvSpPr>
            <p:spPr>
              <a:xfrm rot="19000240">
                <a:off x="7859727" y="5312375"/>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C13B4E99-3508-4EA1-ABA9-FFB4E964294E}"/>
                  </a:ext>
                </a:extLst>
              </p:cNvPr>
              <p:cNvSpPr/>
              <p:nvPr/>
            </p:nvSpPr>
            <p:spPr>
              <a:xfrm rot="19000240">
                <a:off x="8074527" y="5330049"/>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AFF1D66B-1B60-4915-9D6A-ECEBF48CF201}"/>
                  </a:ext>
                </a:extLst>
              </p:cNvPr>
              <p:cNvSpPr/>
              <p:nvPr/>
            </p:nvSpPr>
            <p:spPr>
              <a:xfrm rot="19000240">
                <a:off x="8556873" y="5575043"/>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0845AA71-9CC5-45D9-8427-D2F21EC3A744}"/>
                  </a:ext>
                </a:extLst>
              </p:cNvPr>
              <p:cNvSpPr/>
              <p:nvPr/>
            </p:nvSpPr>
            <p:spPr>
              <a:xfrm rot="19000240">
                <a:off x="8771674" y="5592718"/>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9E54EB21-16C6-48A0-A47A-351A97ED3452}"/>
                  </a:ext>
                </a:extLst>
              </p:cNvPr>
              <p:cNvSpPr/>
              <p:nvPr/>
            </p:nvSpPr>
            <p:spPr>
              <a:xfrm rot="19000240">
                <a:off x="8986474" y="5610392"/>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D9937DE0-5A32-4955-B6B1-BE9760AE3A0F}"/>
                  </a:ext>
                </a:extLst>
              </p:cNvPr>
              <p:cNvSpPr/>
              <p:nvPr/>
            </p:nvSpPr>
            <p:spPr>
              <a:xfrm rot="19000240">
                <a:off x="7878495" y="5550831"/>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BACC232-E986-4E46-A584-5600B56DC302}"/>
                  </a:ext>
                </a:extLst>
              </p:cNvPr>
              <p:cNvSpPr/>
              <p:nvPr/>
            </p:nvSpPr>
            <p:spPr>
              <a:xfrm rot="19000240">
                <a:off x="8093296" y="5568505"/>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73BCFF24-C897-4E11-85A5-0B47CB0D09F5}"/>
                  </a:ext>
                </a:extLst>
              </p:cNvPr>
              <p:cNvSpPr/>
              <p:nvPr/>
            </p:nvSpPr>
            <p:spPr>
              <a:xfrm rot="19000240">
                <a:off x="8308096" y="5586180"/>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CEC46ED7-B041-4949-ADDA-7AB089953EF4}"/>
                  </a:ext>
                </a:extLst>
              </p:cNvPr>
              <p:cNvSpPr/>
              <p:nvPr/>
            </p:nvSpPr>
            <p:spPr>
              <a:xfrm rot="19000240">
                <a:off x="7559243" y="5068723"/>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63A6CC28-F1D0-4FE0-8599-7580B609C48E}"/>
                  </a:ext>
                </a:extLst>
              </p:cNvPr>
              <p:cNvSpPr/>
              <p:nvPr/>
            </p:nvSpPr>
            <p:spPr>
              <a:xfrm rot="19000240">
                <a:off x="7448895" y="5073920"/>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E2B7150-F948-46D8-9E26-C7671EA26CC0}"/>
                  </a:ext>
                </a:extLst>
              </p:cNvPr>
              <p:cNvSpPr/>
              <p:nvPr/>
            </p:nvSpPr>
            <p:spPr>
              <a:xfrm rot="19000240">
                <a:off x="7232167" y="553049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74D82319-480E-4637-9AAB-EC7D39C2EA1A}"/>
                  </a:ext>
                </a:extLst>
              </p:cNvPr>
              <p:cNvSpPr/>
              <p:nvPr/>
            </p:nvSpPr>
            <p:spPr>
              <a:xfrm rot="19000240">
                <a:off x="7446968" y="5548166"/>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38461915-82A9-4C8C-A74B-D51D54BA5EC3}"/>
                  </a:ext>
                </a:extLst>
              </p:cNvPr>
              <p:cNvSpPr/>
              <p:nvPr/>
            </p:nvSpPr>
            <p:spPr>
              <a:xfrm rot="19000240">
                <a:off x="7661768" y="5565840"/>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EB62BEA9-8FB2-4776-953E-68E6FADDFC25}"/>
                  </a:ext>
                </a:extLst>
              </p:cNvPr>
              <p:cNvSpPr/>
              <p:nvPr/>
            </p:nvSpPr>
            <p:spPr>
              <a:xfrm rot="19000240">
                <a:off x="6553789" y="550627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D04F73AE-AB88-4492-99C6-2FEE3AA61486}"/>
                  </a:ext>
                </a:extLst>
              </p:cNvPr>
              <p:cNvSpPr/>
              <p:nvPr/>
            </p:nvSpPr>
            <p:spPr>
              <a:xfrm rot="19000240">
                <a:off x="6768590" y="552395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2511651B-0E5A-4632-A0AB-2B72438AAB1B}"/>
                  </a:ext>
                </a:extLst>
              </p:cNvPr>
              <p:cNvSpPr/>
              <p:nvPr/>
            </p:nvSpPr>
            <p:spPr>
              <a:xfrm rot="19000240">
                <a:off x="6983390" y="554162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CCDA4B7B-0E5E-45B1-A129-921BFC371326}"/>
                  </a:ext>
                </a:extLst>
              </p:cNvPr>
              <p:cNvSpPr/>
              <p:nvPr/>
            </p:nvSpPr>
            <p:spPr>
              <a:xfrm rot="19000240">
                <a:off x="5865256" y="552814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2BEBB339-B989-4C7C-B01F-F140107BA86E}"/>
                  </a:ext>
                </a:extLst>
              </p:cNvPr>
              <p:cNvSpPr/>
              <p:nvPr/>
            </p:nvSpPr>
            <p:spPr>
              <a:xfrm rot="19000240">
                <a:off x="6080057" y="554582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FD26B33A-A9C4-4160-9DAD-B9C7E6EBB087}"/>
                  </a:ext>
                </a:extLst>
              </p:cNvPr>
              <p:cNvSpPr/>
              <p:nvPr/>
            </p:nvSpPr>
            <p:spPr>
              <a:xfrm rot="19000240">
                <a:off x="6294857" y="556349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53859849-5D19-4199-9463-56FA2C3BF0C1}"/>
                  </a:ext>
                </a:extLst>
              </p:cNvPr>
              <p:cNvSpPr/>
              <p:nvPr/>
            </p:nvSpPr>
            <p:spPr>
              <a:xfrm rot="19000240">
                <a:off x="5186878" y="550393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8A72404E-542B-43F1-8F5E-8D1ECEA7DEA1}"/>
                  </a:ext>
                </a:extLst>
              </p:cNvPr>
              <p:cNvSpPr/>
              <p:nvPr/>
            </p:nvSpPr>
            <p:spPr>
              <a:xfrm rot="19000240">
                <a:off x="5401679" y="552160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C83B1A48-B68F-4BEE-B092-6FA44F22565C}"/>
                  </a:ext>
                </a:extLst>
              </p:cNvPr>
              <p:cNvSpPr/>
              <p:nvPr/>
            </p:nvSpPr>
            <p:spPr>
              <a:xfrm rot="19000240">
                <a:off x="5616479" y="553928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523A937A-76C3-42AB-9824-20A5A10107E4}"/>
                  </a:ext>
                </a:extLst>
              </p:cNvPr>
              <p:cNvSpPr/>
              <p:nvPr/>
            </p:nvSpPr>
            <p:spPr>
              <a:xfrm rot="19000240">
                <a:off x="4554616" y="5469526"/>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2B29D0C2-88A6-4EF4-8446-049276B56F0A}"/>
                  </a:ext>
                </a:extLst>
              </p:cNvPr>
              <p:cNvSpPr/>
              <p:nvPr/>
            </p:nvSpPr>
            <p:spPr>
              <a:xfrm rot="19000240">
                <a:off x="4769417" y="548720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6117B9C1-5D53-4AAB-8D47-C01978FB0F0D}"/>
                  </a:ext>
                </a:extLst>
              </p:cNvPr>
              <p:cNvSpPr/>
              <p:nvPr/>
            </p:nvSpPr>
            <p:spPr>
              <a:xfrm rot="19000240">
                <a:off x="4984217" y="550487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DA16C405-5932-48C7-A490-4297D332440D}"/>
                  </a:ext>
                </a:extLst>
              </p:cNvPr>
              <p:cNvSpPr/>
              <p:nvPr/>
            </p:nvSpPr>
            <p:spPr>
              <a:xfrm rot="19000240">
                <a:off x="3876238" y="5445314"/>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EB3208B8-2A23-482A-AF5F-FCA5A44C5042}"/>
                  </a:ext>
                </a:extLst>
              </p:cNvPr>
              <p:cNvSpPr/>
              <p:nvPr/>
            </p:nvSpPr>
            <p:spPr>
              <a:xfrm rot="19000240">
                <a:off x="4091039" y="5462988"/>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3F256D02-A865-4E9B-A401-ED77013FF584}"/>
                  </a:ext>
                </a:extLst>
              </p:cNvPr>
              <p:cNvSpPr/>
              <p:nvPr/>
            </p:nvSpPr>
            <p:spPr>
              <a:xfrm rot="19000240">
                <a:off x="4305839" y="5480663"/>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6F1C34B5-FBA3-4A18-923C-9C16062DF201}"/>
                  </a:ext>
                </a:extLst>
              </p:cNvPr>
              <p:cNvSpPr/>
              <p:nvPr/>
            </p:nvSpPr>
            <p:spPr>
              <a:xfrm rot="19000240">
                <a:off x="3243977" y="5495314"/>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7F830CC1-D8E4-4241-BF46-015082DE6689}"/>
                  </a:ext>
                </a:extLst>
              </p:cNvPr>
              <p:cNvSpPr/>
              <p:nvPr/>
            </p:nvSpPr>
            <p:spPr>
              <a:xfrm rot="19000240">
                <a:off x="3458778" y="5512989"/>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3590CED6-6D0F-4224-A7F9-DFB7611CEA2E}"/>
                  </a:ext>
                </a:extLst>
              </p:cNvPr>
              <p:cNvSpPr/>
              <p:nvPr/>
            </p:nvSpPr>
            <p:spPr>
              <a:xfrm rot="19000240">
                <a:off x="3673578" y="5530663"/>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47D7A255-3683-456C-B4AD-8D5285410C71}"/>
                  </a:ext>
                </a:extLst>
              </p:cNvPr>
              <p:cNvSpPr/>
              <p:nvPr/>
            </p:nvSpPr>
            <p:spPr>
              <a:xfrm rot="19000240">
                <a:off x="2565599" y="5471102"/>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AF588775-ECDD-4453-BEDA-FA7784885808}"/>
                  </a:ext>
                </a:extLst>
              </p:cNvPr>
              <p:cNvSpPr/>
              <p:nvPr/>
            </p:nvSpPr>
            <p:spPr>
              <a:xfrm rot="19000240">
                <a:off x="2780400" y="5488776"/>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DCA3B7B0-8536-4941-983F-68FC64E8BBED}"/>
                  </a:ext>
                </a:extLst>
              </p:cNvPr>
              <p:cNvSpPr/>
              <p:nvPr/>
            </p:nvSpPr>
            <p:spPr>
              <a:xfrm rot="19000240">
                <a:off x="2995200" y="5506451"/>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88F22695-EABB-4CDA-B2E8-8BB01E95726B}"/>
                  </a:ext>
                </a:extLst>
              </p:cNvPr>
              <p:cNvSpPr/>
              <p:nvPr/>
            </p:nvSpPr>
            <p:spPr>
              <a:xfrm rot="19000240">
                <a:off x="7173552" y="528899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633CA7EA-503E-4BD3-B7AC-63E2AEAF2387}"/>
                  </a:ext>
                </a:extLst>
              </p:cNvPr>
              <p:cNvSpPr/>
              <p:nvPr/>
            </p:nvSpPr>
            <p:spPr>
              <a:xfrm rot="19000240">
                <a:off x="7388353" y="530666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A9D21239-F0BE-40AB-9B51-FA044DB110FC}"/>
                  </a:ext>
                </a:extLst>
              </p:cNvPr>
              <p:cNvSpPr/>
              <p:nvPr/>
            </p:nvSpPr>
            <p:spPr>
              <a:xfrm rot="19000240">
                <a:off x="7603153" y="5324343"/>
                <a:ext cx="150056" cy="12660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31ED3186-258E-4401-95C9-B6703469E55C}"/>
                  </a:ext>
                </a:extLst>
              </p:cNvPr>
              <p:cNvSpPr/>
              <p:nvPr/>
            </p:nvSpPr>
            <p:spPr>
              <a:xfrm rot="19000240">
                <a:off x="6495174" y="526478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ADAF714D-5D3A-4E8B-A9CB-846ADB2A937B}"/>
                  </a:ext>
                </a:extLst>
              </p:cNvPr>
              <p:cNvSpPr/>
              <p:nvPr/>
            </p:nvSpPr>
            <p:spPr>
              <a:xfrm rot="19000240">
                <a:off x="6709975" y="528245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8EBD0893-4166-490A-A2DA-1EDE0382944A}"/>
                  </a:ext>
                </a:extLst>
              </p:cNvPr>
              <p:cNvSpPr/>
              <p:nvPr/>
            </p:nvSpPr>
            <p:spPr>
              <a:xfrm rot="19000240">
                <a:off x="6924775" y="530013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99AD2FFE-914A-49F0-B4BD-634AA4904EA2}"/>
                  </a:ext>
                </a:extLst>
              </p:cNvPr>
              <p:cNvSpPr/>
              <p:nvPr/>
            </p:nvSpPr>
            <p:spPr>
              <a:xfrm rot="19000240">
                <a:off x="5806641" y="528664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52A24FA9-3935-4D69-94B7-2057E49866B4}"/>
                  </a:ext>
                </a:extLst>
              </p:cNvPr>
              <p:cNvSpPr/>
              <p:nvPr/>
            </p:nvSpPr>
            <p:spPr>
              <a:xfrm rot="19000240">
                <a:off x="6021442" y="530432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05CDCB64-1073-48FD-8038-3FBF03E556EF}"/>
                  </a:ext>
                </a:extLst>
              </p:cNvPr>
              <p:cNvSpPr/>
              <p:nvPr/>
            </p:nvSpPr>
            <p:spPr>
              <a:xfrm rot="19000240">
                <a:off x="6236242" y="532199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455D53E4-607B-47A9-B748-C4372146D125}"/>
                  </a:ext>
                </a:extLst>
              </p:cNvPr>
              <p:cNvSpPr/>
              <p:nvPr/>
            </p:nvSpPr>
            <p:spPr>
              <a:xfrm rot="19000240">
                <a:off x="5128263" y="526243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0894927F-32C9-4FAE-B585-042233E51344}"/>
                  </a:ext>
                </a:extLst>
              </p:cNvPr>
              <p:cNvSpPr/>
              <p:nvPr/>
            </p:nvSpPr>
            <p:spPr>
              <a:xfrm rot="19000240">
                <a:off x="5343064" y="528011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AB1F97EF-15B7-4DAA-AF93-39698B487132}"/>
                  </a:ext>
                </a:extLst>
              </p:cNvPr>
              <p:cNvSpPr/>
              <p:nvPr/>
            </p:nvSpPr>
            <p:spPr>
              <a:xfrm rot="19000240">
                <a:off x="5557864" y="529778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AA453FBB-BE54-4A46-9316-EDC6E5BCB64F}"/>
                  </a:ext>
                </a:extLst>
              </p:cNvPr>
              <p:cNvSpPr/>
              <p:nvPr/>
            </p:nvSpPr>
            <p:spPr>
              <a:xfrm rot="19000240">
                <a:off x="4710802" y="524570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a:extLst>
                  <a:ext uri="{FF2B5EF4-FFF2-40B4-BE49-F238E27FC236}">
                    <a16:creationId xmlns:a16="http://schemas.microsoft.com/office/drawing/2014/main" id="{92DBC82E-AC30-443E-8103-7DCE05F83F82}"/>
                  </a:ext>
                </a:extLst>
              </p:cNvPr>
              <p:cNvSpPr/>
              <p:nvPr/>
            </p:nvSpPr>
            <p:spPr>
              <a:xfrm rot="19000240">
                <a:off x="4925602" y="526337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a:extLst>
                  <a:ext uri="{FF2B5EF4-FFF2-40B4-BE49-F238E27FC236}">
                    <a16:creationId xmlns:a16="http://schemas.microsoft.com/office/drawing/2014/main" id="{FD40F2CE-94C6-4BE5-945F-C53F4381F605}"/>
                  </a:ext>
                </a:extLst>
              </p:cNvPr>
              <p:cNvSpPr/>
              <p:nvPr/>
            </p:nvSpPr>
            <p:spPr>
              <a:xfrm rot="19000240">
                <a:off x="6763246" y="497716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Oval 63">
                <a:extLst>
                  <a:ext uri="{FF2B5EF4-FFF2-40B4-BE49-F238E27FC236}">
                    <a16:creationId xmlns:a16="http://schemas.microsoft.com/office/drawing/2014/main" id="{BE7BF0DC-AFE6-4C53-BEA4-E5B9534B5C79}"/>
                  </a:ext>
                </a:extLst>
              </p:cNvPr>
              <p:cNvSpPr/>
              <p:nvPr/>
            </p:nvSpPr>
            <p:spPr>
              <a:xfrm rot="19000240">
                <a:off x="6978047" y="499483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a:extLst>
                  <a:ext uri="{FF2B5EF4-FFF2-40B4-BE49-F238E27FC236}">
                    <a16:creationId xmlns:a16="http://schemas.microsoft.com/office/drawing/2014/main" id="{23898C57-84BA-4CCB-839E-BB5ED84E186E}"/>
                  </a:ext>
                </a:extLst>
              </p:cNvPr>
              <p:cNvSpPr/>
              <p:nvPr/>
            </p:nvSpPr>
            <p:spPr>
              <a:xfrm rot="19000240">
                <a:off x="7192847" y="501251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id="{16C40EAC-0008-4503-94B3-CE21DFF6ACC2}"/>
                  </a:ext>
                </a:extLst>
              </p:cNvPr>
              <p:cNvSpPr/>
              <p:nvPr/>
            </p:nvSpPr>
            <p:spPr>
              <a:xfrm rot="19000240">
                <a:off x="6084868" y="495295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a:extLst>
                  <a:ext uri="{FF2B5EF4-FFF2-40B4-BE49-F238E27FC236}">
                    <a16:creationId xmlns:a16="http://schemas.microsoft.com/office/drawing/2014/main" id="{5E34D579-0C89-4097-9CD0-9B03E8C043FC}"/>
                  </a:ext>
                </a:extLst>
              </p:cNvPr>
              <p:cNvSpPr/>
              <p:nvPr/>
            </p:nvSpPr>
            <p:spPr>
              <a:xfrm rot="19000240">
                <a:off x="6299669" y="497062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a:extLst>
                  <a:ext uri="{FF2B5EF4-FFF2-40B4-BE49-F238E27FC236}">
                    <a16:creationId xmlns:a16="http://schemas.microsoft.com/office/drawing/2014/main" id="{2583B6E9-C3E6-4F43-8B7A-B9F1999971D7}"/>
                  </a:ext>
                </a:extLst>
              </p:cNvPr>
              <p:cNvSpPr/>
              <p:nvPr/>
            </p:nvSpPr>
            <p:spPr>
              <a:xfrm rot="19000240">
                <a:off x="6514469" y="4988300"/>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a:extLst>
                  <a:ext uri="{FF2B5EF4-FFF2-40B4-BE49-F238E27FC236}">
                    <a16:creationId xmlns:a16="http://schemas.microsoft.com/office/drawing/2014/main" id="{B01B3BCA-6D72-450E-909E-34B795850C9A}"/>
                  </a:ext>
                </a:extLst>
              </p:cNvPr>
              <p:cNvSpPr/>
              <p:nvPr/>
            </p:nvSpPr>
            <p:spPr>
              <a:xfrm rot="19000240">
                <a:off x="5396335" y="497481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69">
                <a:extLst>
                  <a:ext uri="{FF2B5EF4-FFF2-40B4-BE49-F238E27FC236}">
                    <a16:creationId xmlns:a16="http://schemas.microsoft.com/office/drawing/2014/main" id="{B10FC5A5-736B-4586-9C15-C4EA04A65B75}"/>
                  </a:ext>
                </a:extLst>
              </p:cNvPr>
              <p:cNvSpPr/>
              <p:nvPr/>
            </p:nvSpPr>
            <p:spPr>
              <a:xfrm rot="19000240">
                <a:off x="5611136" y="499249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70">
                <a:extLst>
                  <a:ext uri="{FF2B5EF4-FFF2-40B4-BE49-F238E27FC236}">
                    <a16:creationId xmlns:a16="http://schemas.microsoft.com/office/drawing/2014/main" id="{0F632C44-28F2-4602-9278-3A8CE9760B9F}"/>
                  </a:ext>
                </a:extLst>
              </p:cNvPr>
              <p:cNvSpPr/>
              <p:nvPr/>
            </p:nvSpPr>
            <p:spPr>
              <a:xfrm rot="19000240">
                <a:off x="5825936" y="501016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Oval 71">
                <a:extLst>
                  <a:ext uri="{FF2B5EF4-FFF2-40B4-BE49-F238E27FC236}">
                    <a16:creationId xmlns:a16="http://schemas.microsoft.com/office/drawing/2014/main" id="{7F8EC3EA-7124-4C6C-89BA-E88F95E83DD6}"/>
                  </a:ext>
                </a:extLst>
              </p:cNvPr>
              <p:cNvSpPr/>
              <p:nvPr/>
            </p:nvSpPr>
            <p:spPr>
              <a:xfrm rot="19000240">
                <a:off x="4717957" y="495060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72">
                <a:extLst>
                  <a:ext uri="{FF2B5EF4-FFF2-40B4-BE49-F238E27FC236}">
                    <a16:creationId xmlns:a16="http://schemas.microsoft.com/office/drawing/2014/main" id="{6849DF72-A335-46FE-B697-99C2F9A888E1}"/>
                  </a:ext>
                </a:extLst>
              </p:cNvPr>
              <p:cNvSpPr/>
              <p:nvPr/>
            </p:nvSpPr>
            <p:spPr>
              <a:xfrm rot="19000240">
                <a:off x="4932758" y="4968280"/>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73">
                <a:extLst>
                  <a:ext uri="{FF2B5EF4-FFF2-40B4-BE49-F238E27FC236}">
                    <a16:creationId xmlns:a16="http://schemas.microsoft.com/office/drawing/2014/main" id="{99166ADE-0300-47CC-8761-D77FFB3FB8A8}"/>
                  </a:ext>
                </a:extLst>
              </p:cNvPr>
              <p:cNvSpPr/>
              <p:nvPr/>
            </p:nvSpPr>
            <p:spPr>
              <a:xfrm rot="19000240">
                <a:off x="5147558" y="498595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76">
                <a:extLst>
                  <a:ext uri="{FF2B5EF4-FFF2-40B4-BE49-F238E27FC236}">
                    <a16:creationId xmlns:a16="http://schemas.microsoft.com/office/drawing/2014/main" id="{86D8BF64-7329-458D-B928-F021B5F2308C}"/>
                  </a:ext>
                </a:extLst>
              </p:cNvPr>
              <p:cNvSpPr/>
              <p:nvPr/>
            </p:nvSpPr>
            <p:spPr>
              <a:xfrm rot="19000240">
                <a:off x="4515296" y="4951547"/>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Oval 83">
                <a:extLst>
                  <a:ext uri="{FF2B5EF4-FFF2-40B4-BE49-F238E27FC236}">
                    <a16:creationId xmlns:a16="http://schemas.microsoft.com/office/drawing/2014/main" id="{743B9876-6DA8-44FE-BA8B-38B9B3C4C6CE}"/>
                  </a:ext>
                </a:extLst>
              </p:cNvPr>
              <p:cNvSpPr/>
              <p:nvPr/>
            </p:nvSpPr>
            <p:spPr>
              <a:xfrm rot="19000240">
                <a:off x="6703559" y="467347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Oval 84">
                <a:extLst>
                  <a:ext uri="{FF2B5EF4-FFF2-40B4-BE49-F238E27FC236}">
                    <a16:creationId xmlns:a16="http://schemas.microsoft.com/office/drawing/2014/main" id="{E7AB26EA-AB65-4492-9267-39DE03D92C04}"/>
                  </a:ext>
                </a:extLst>
              </p:cNvPr>
              <p:cNvSpPr/>
              <p:nvPr/>
            </p:nvSpPr>
            <p:spPr>
              <a:xfrm rot="19000240">
                <a:off x="6918360" y="469114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a:extLst>
                  <a:ext uri="{FF2B5EF4-FFF2-40B4-BE49-F238E27FC236}">
                    <a16:creationId xmlns:a16="http://schemas.microsoft.com/office/drawing/2014/main" id="{F9507305-E821-4F8D-901E-3DD9F8254FE4}"/>
                  </a:ext>
                </a:extLst>
              </p:cNvPr>
              <p:cNvSpPr/>
              <p:nvPr/>
            </p:nvSpPr>
            <p:spPr>
              <a:xfrm rot="19000240">
                <a:off x="7133160" y="470882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Oval 86">
                <a:extLst>
                  <a:ext uri="{FF2B5EF4-FFF2-40B4-BE49-F238E27FC236}">
                    <a16:creationId xmlns:a16="http://schemas.microsoft.com/office/drawing/2014/main" id="{6DB2A339-65CB-46DC-976F-2E5ED0D189A9}"/>
                  </a:ext>
                </a:extLst>
              </p:cNvPr>
              <p:cNvSpPr/>
              <p:nvPr/>
            </p:nvSpPr>
            <p:spPr>
              <a:xfrm rot="19000240">
                <a:off x="6015026" y="469534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Oval 87">
                <a:extLst>
                  <a:ext uri="{FF2B5EF4-FFF2-40B4-BE49-F238E27FC236}">
                    <a16:creationId xmlns:a16="http://schemas.microsoft.com/office/drawing/2014/main" id="{E103670E-C866-4E99-8D96-7BC395090660}"/>
                  </a:ext>
                </a:extLst>
              </p:cNvPr>
              <p:cNvSpPr/>
              <p:nvPr/>
            </p:nvSpPr>
            <p:spPr>
              <a:xfrm rot="19000240">
                <a:off x="6229827" y="471301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a:extLst>
                  <a:ext uri="{FF2B5EF4-FFF2-40B4-BE49-F238E27FC236}">
                    <a16:creationId xmlns:a16="http://schemas.microsoft.com/office/drawing/2014/main" id="{4A52DB65-6ECC-4CF2-A64C-C954C02AA39C}"/>
                  </a:ext>
                </a:extLst>
              </p:cNvPr>
              <p:cNvSpPr/>
              <p:nvPr/>
            </p:nvSpPr>
            <p:spPr>
              <a:xfrm rot="19000240">
                <a:off x="6444627" y="473069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Oval 89">
                <a:extLst>
                  <a:ext uri="{FF2B5EF4-FFF2-40B4-BE49-F238E27FC236}">
                    <a16:creationId xmlns:a16="http://schemas.microsoft.com/office/drawing/2014/main" id="{F7879191-96B2-457B-A8BA-C18BEB59AF5A}"/>
                  </a:ext>
                </a:extLst>
              </p:cNvPr>
              <p:cNvSpPr/>
              <p:nvPr/>
            </p:nvSpPr>
            <p:spPr>
              <a:xfrm rot="19000240">
                <a:off x="5336648" y="4671130"/>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Oval 90">
                <a:extLst>
                  <a:ext uri="{FF2B5EF4-FFF2-40B4-BE49-F238E27FC236}">
                    <a16:creationId xmlns:a16="http://schemas.microsoft.com/office/drawing/2014/main" id="{A9A9D24C-5D55-450D-B1F0-DDB2DD4529E7}"/>
                  </a:ext>
                </a:extLst>
              </p:cNvPr>
              <p:cNvSpPr/>
              <p:nvPr/>
            </p:nvSpPr>
            <p:spPr>
              <a:xfrm rot="19000240">
                <a:off x="5551449" y="468880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Oval 91">
                <a:extLst>
                  <a:ext uri="{FF2B5EF4-FFF2-40B4-BE49-F238E27FC236}">
                    <a16:creationId xmlns:a16="http://schemas.microsoft.com/office/drawing/2014/main" id="{93559670-DA65-432B-80D0-C2650367BB20}"/>
                  </a:ext>
                </a:extLst>
              </p:cNvPr>
              <p:cNvSpPr/>
              <p:nvPr/>
            </p:nvSpPr>
            <p:spPr>
              <a:xfrm rot="19000240">
                <a:off x="5766249" y="470647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Oval 92">
                <a:extLst>
                  <a:ext uri="{FF2B5EF4-FFF2-40B4-BE49-F238E27FC236}">
                    <a16:creationId xmlns:a16="http://schemas.microsoft.com/office/drawing/2014/main" id="{18349456-29BD-45BE-A75D-8A2E38ECE828}"/>
                  </a:ext>
                </a:extLst>
              </p:cNvPr>
              <p:cNvSpPr/>
              <p:nvPr/>
            </p:nvSpPr>
            <p:spPr>
              <a:xfrm rot="19000240">
                <a:off x="4704386" y="463672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Oval 93">
                <a:extLst>
                  <a:ext uri="{FF2B5EF4-FFF2-40B4-BE49-F238E27FC236}">
                    <a16:creationId xmlns:a16="http://schemas.microsoft.com/office/drawing/2014/main" id="{F1864C0A-8432-40C3-B235-7A780902E401}"/>
                  </a:ext>
                </a:extLst>
              </p:cNvPr>
              <p:cNvSpPr/>
              <p:nvPr/>
            </p:nvSpPr>
            <p:spPr>
              <a:xfrm rot="19000240">
                <a:off x="4919187" y="465439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Oval 94">
                <a:extLst>
                  <a:ext uri="{FF2B5EF4-FFF2-40B4-BE49-F238E27FC236}">
                    <a16:creationId xmlns:a16="http://schemas.microsoft.com/office/drawing/2014/main" id="{C4F7B2FC-9C51-4C36-B71F-3018D3E1496B}"/>
                  </a:ext>
                </a:extLst>
              </p:cNvPr>
              <p:cNvSpPr/>
              <p:nvPr/>
            </p:nvSpPr>
            <p:spPr>
              <a:xfrm rot="19000240">
                <a:off x="5133987" y="467207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Oval 95">
                <a:extLst>
                  <a:ext uri="{FF2B5EF4-FFF2-40B4-BE49-F238E27FC236}">
                    <a16:creationId xmlns:a16="http://schemas.microsoft.com/office/drawing/2014/main" id="{791B87B5-C561-473A-A0D4-476316B6845A}"/>
                  </a:ext>
                </a:extLst>
              </p:cNvPr>
              <p:cNvSpPr/>
              <p:nvPr/>
            </p:nvSpPr>
            <p:spPr>
              <a:xfrm rot="19000240">
                <a:off x="7056768" y="440029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Oval 97">
                <a:extLst>
                  <a:ext uri="{FF2B5EF4-FFF2-40B4-BE49-F238E27FC236}">
                    <a16:creationId xmlns:a16="http://schemas.microsoft.com/office/drawing/2014/main" id="{68346055-F612-44E9-ACA2-3FA9C4AE8378}"/>
                  </a:ext>
                </a:extLst>
              </p:cNvPr>
              <p:cNvSpPr/>
              <p:nvPr/>
            </p:nvSpPr>
            <p:spPr>
              <a:xfrm rot="19000240">
                <a:off x="6378390" y="437608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Oval 98">
                <a:extLst>
                  <a:ext uri="{FF2B5EF4-FFF2-40B4-BE49-F238E27FC236}">
                    <a16:creationId xmlns:a16="http://schemas.microsoft.com/office/drawing/2014/main" id="{AE0057C4-DEC1-4514-B02E-2A7536C5AC3E}"/>
                  </a:ext>
                </a:extLst>
              </p:cNvPr>
              <p:cNvSpPr/>
              <p:nvPr/>
            </p:nvSpPr>
            <p:spPr>
              <a:xfrm rot="19000240">
                <a:off x="6593191" y="439376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Oval 99">
                <a:extLst>
                  <a:ext uri="{FF2B5EF4-FFF2-40B4-BE49-F238E27FC236}">
                    <a16:creationId xmlns:a16="http://schemas.microsoft.com/office/drawing/2014/main" id="{52E95B3D-8E0C-4F60-AA5A-2E43723A6E35}"/>
                  </a:ext>
                </a:extLst>
              </p:cNvPr>
              <p:cNvSpPr/>
              <p:nvPr/>
            </p:nvSpPr>
            <p:spPr>
              <a:xfrm rot="19000240">
                <a:off x="6807991" y="441143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Oval 100">
                <a:extLst>
                  <a:ext uri="{FF2B5EF4-FFF2-40B4-BE49-F238E27FC236}">
                    <a16:creationId xmlns:a16="http://schemas.microsoft.com/office/drawing/2014/main" id="{CA937206-603A-4E64-90AE-27FA91B16C19}"/>
                  </a:ext>
                </a:extLst>
              </p:cNvPr>
              <p:cNvSpPr/>
              <p:nvPr/>
            </p:nvSpPr>
            <p:spPr>
              <a:xfrm rot="19000240">
                <a:off x="5689857" y="439795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Oval 101">
                <a:extLst>
                  <a:ext uri="{FF2B5EF4-FFF2-40B4-BE49-F238E27FC236}">
                    <a16:creationId xmlns:a16="http://schemas.microsoft.com/office/drawing/2014/main" id="{C403080E-E5E4-425E-A456-AFD07BA60967}"/>
                  </a:ext>
                </a:extLst>
              </p:cNvPr>
              <p:cNvSpPr/>
              <p:nvPr/>
            </p:nvSpPr>
            <p:spPr>
              <a:xfrm rot="19000240">
                <a:off x="5904658" y="441562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Oval 102">
                <a:extLst>
                  <a:ext uri="{FF2B5EF4-FFF2-40B4-BE49-F238E27FC236}">
                    <a16:creationId xmlns:a16="http://schemas.microsoft.com/office/drawing/2014/main" id="{32D919F8-A350-4E89-BEA6-17AAEF0BB615}"/>
                  </a:ext>
                </a:extLst>
              </p:cNvPr>
              <p:cNvSpPr/>
              <p:nvPr/>
            </p:nvSpPr>
            <p:spPr>
              <a:xfrm rot="19000240">
                <a:off x="6119458" y="443330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Oval 103">
                <a:extLst>
                  <a:ext uri="{FF2B5EF4-FFF2-40B4-BE49-F238E27FC236}">
                    <a16:creationId xmlns:a16="http://schemas.microsoft.com/office/drawing/2014/main" id="{1F6BFB1A-76EF-48EE-9968-6CCB8C41096F}"/>
                  </a:ext>
                </a:extLst>
              </p:cNvPr>
              <p:cNvSpPr/>
              <p:nvPr/>
            </p:nvSpPr>
            <p:spPr>
              <a:xfrm rot="19000240">
                <a:off x="5011479" y="437374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57A0D38D-976B-4022-8B11-5AF641BC0283}"/>
                  </a:ext>
                </a:extLst>
              </p:cNvPr>
              <p:cNvSpPr/>
              <p:nvPr/>
            </p:nvSpPr>
            <p:spPr>
              <a:xfrm rot="19000240">
                <a:off x="5226280" y="4391416"/>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Oval 105">
                <a:extLst>
                  <a:ext uri="{FF2B5EF4-FFF2-40B4-BE49-F238E27FC236}">
                    <a16:creationId xmlns:a16="http://schemas.microsoft.com/office/drawing/2014/main" id="{71051E3A-D883-4EE6-9A36-A64A75C57B17}"/>
                  </a:ext>
                </a:extLst>
              </p:cNvPr>
              <p:cNvSpPr/>
              <p:nvPr/>
            </p:nvSpPr>
            <p:spPr>
              <a:xfrm rot="19000240">
                <a:off x="5441080" y="440909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Oval 107">
                <a:extLst>
                  <a:ext uri="{FF2B5EF4-FFF2-40B4-BE49-F238E27FC236}">
                    <a16:creationId xmlns:a16="http://schemas.microsoft.com/office/drawing/2014/main" id="{E143A26C-10C4-4064-8E8A-527B5F0B445F}"/>
                  </a:ext>
                </a:extLst>
              </p:cNvPr>
              <p:cNvSpPr/>
              <p:nvPr/>
            </p:nvSpPr>
            <p:spPr>
              <a:xfrm rot="19000240">
                <a:off x="4808818" y="437468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Oval 108">
                <a:extLst>
                  <a:ext uri="{FF2B5EF4-FFF2-40B4-BE49-F238E27FC236}">
                    <a16:creationId xmlns:a16="http://schemas.microsoft.com/office/drawing/2014/main" id="{B3AF2A25-8A37-4C19-86B3-3910A694E665}"/>
                  </a:ext>
                </a:extLst>
              </p:cNvPr>
              <p:cNvSpPr/>
              <p:nvPr/>
            </p:nvSpPr>
            <p:spPr>
              <a:xfrm rot="19000240">
                <a:off x="6717023" y="407386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Oval 109">
                <a:extLst>
                  <a:ext uri="{FF2B5EF4-FFF2-40B4-BE49-F238E27FC236}">
                    <a16:creationId xmlns:a16="http://schemas.microsoft.com/office/drawing/2014/main" id="{D6523BB1-8D3E-4E92-89ED-CD3AF6DF9C37}"/>
                  </a:ext>
                </a:extLst>
              </p:cNvPr>
              <p:cNvSpPr/>
              <p:nvPr/>
            </p:nvSpPr>
            <p:spPr>
              <a:xfrm rot="19000240">
                <a:off x="6931824" y="409154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2" name="Oval 111">
                <a:extLst>
                  <a:ext uri="{FF2B5EF4-FFF2-40B4-BE49-F238E27FC236}">
                    <a16:creationId xmlns:a16="http://schemas.microsoft.com/office/drawing/2014/main" id="{2ED5CB92-3DE3-49FC-928E-35F965BF17D1}"/>
                  </a:ext>
                </a:extLst>
              </p:cNvPr>
              <p:cNvSpPr/>
              <p:nvPr/>
            </p:nvSpPr>
            <p:spPr>
              <a:xfrm rot="19000240">
                <a:off x="6038645" y="404965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Oval 112">
                <a:extLst>
                  <a:ext uri="{FF2B5EF4-FFF2-40B4-BE49-F238E27FC236}">
                    <a16:creationId xmlns:a16="http://schemas.microsoft.com/office/drawing/2014/main" id="{790A92D4-5738-4032-94A5-24C942D7D296}"/>
                  </a:ext>
                </a:extLst>
              </p:cNvPr>
              <p:cNvSpPr/>
              <p:nvPr/>
            </p:nvSpPr>
            <p:spPr>
              <a:xfrm rot="19000240">
                <a:off x="6253446" y="406732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Oval 113">
                <a:extLst>
                  <a:ext uri="{FF2B5EF4-FFF2-40B4-BE49-F238E27FC236}">
                    <a16:creationId xmlns:a16="http://schemas.microsoft.com/office/drawing/2014/main" id="{35F102B4-0D96-42BA-98C3-066E1540226A}"/>
                  </a:ext>
                </a:extLst>
              </p:cNvPr>
              <p:cNvSpPr/>
              <p:nvPr/>
            </p:nvSpPr>
            <p:spPr>
              <a:xfrm rot="19000240">
                <a:off x="6468246" y="408500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Oval 114">
                <a:extLst>
                  <a:ext uri="{FF2B5EF4-FFF2-40B4-BE49-F238E27FC236}">
                    <a16:creationId xmlns:a16="http://schemas.microsoft.com/office/drawing/2014/main" id="{F82121AC-1806-47C4-B514-293687C4A098}"/>
                  </a:ext>
                </a:extLst>
              </p:cNvPr>
              <p:cNvSpPr/>
              <p:nvPr/>
            </p:nvSpPr>
            <p:spPr>
              <a:xfrm rot="19000240">
                <a:off x="5350112" y="407152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Oval 115">
                <a:extLst>
                  <a:ext uri="{FF2B5EF4-FFF2-40B4-BE49-F238E27FC236}">
                    <a16:creationId xmlns:a16="http://schemas.microsoft.com/office/drawing/2014/main" id="{C8A79E3C-309A-4BF1-8E81-B8E0D3625AAB}"/>
                  </a:ext>
                </a:extLst>
              </p:cNvPr>
              <p:cNvSpPr/>
              <p:nvPr/>
            </p:nvSpPr>
            <p:spPr>
              <a:xfrm rot="19000240">
                <a:off x="5564913" y="408919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 name="Oval 116">
                <a:extLst>
                  <a:ext uri="{FF2B5EF4-FFF2-40B4-BE49-F238E27FC236}">
                    <a16:creationId xmlns:a16="http://schemas.microsoft.com/office/drawing/2014/main" id="{B59B018D-3C3C-4BC8-8D8B-17FBA1399C05}"/>
                  </a:ext>
                </a:extLst>
              </p:cNvPr>
              <p:cNvSpPr/>
              <p:nvPr/>
            </p:nvSpPr>
            <p:spPr>
              <a:xfrm rot="19000240">
                <a:off x="5779713" y="410687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Oval 119">
                <a:extLst>
                  <a:ext uri="{FF2B5EF4-FFF2-40B4-BE49-F238E27FC236}">
                    <a16:creationId xmlns:a16="http://schemas.microsoft.com/office/drawing/2014/main" id="{E5B34849-4BD1-4B6B-90A0-608A1BB1DA12}"/>
                  </a:ext>
                </a:extLst>
              </p:cNvPr>
              <p:cNvSpPr/>
              <p:nvPr/>
            </p:nvSpPr>
            <p:spPr>
              <a:xfrm rot="19000240">
                <a:off x="5101335" y="408265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Oval 121">
                <a:extLst>
                  <a:ext uri="{FF2B5EF4-FFF2-40B4-BE49-F238E27FC236}">
                    <a16:creationId xmlns:a16="http://schemas.microsoft.com/office/drawing/2014/main" id="{1DCB097E-C1AD-45AD-BD4E-9DC8C23ED5C2}"/>
                  </a:ext>
                </a:extLst>
              </p:cNvPr>
              <p:cNvSpPr/>
              <p:nvPr/>
            </p:nvSpPr>
            <p:spPr>
              <a:xfrm rot="19000240">
                <a:off x="6633763" y="374665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3" name="Oval 122">
                <a:extLst>
                  <a:ext uri="{FF2B5EF4-FFF2-40B4-BE49-F238E27FC236}">
                    <a16:creationId xmlns:a16="http://schemas.microsoft.com/office/drawing/2014/main" id="{9F7C0950-A339-4CCB-A515-A13A19F57E1E}"/>
                  </a:ext>
                </a:extLst>
              </p:cNvPr>
              <p:cNvSpPr/>
              <p:nvPr/>
            </p:nvSpPr>
            <p:spPr>
              <a:xfrm rot="19000240">
                <a:off x="6848564" y="376432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4" name="Oval 123">
                <a:extLst>
                  <a:ext uri="{FF2B5EF4-FFF2-40B4-BE49-F238E27FC236}">
                    <a16:creationId xmlns:a16="http://schemas.microsoft.com/office/drawing/2014/main" id="{F21B04EE-A110-4AAA-BE7D-592DAF2F6012}"/>
                  </a:ext>
                </a:extLst>
              </p:cNvPr>
              <p:cNvSpPr/>
              <p:nvPr/>
            </p:nvSpPr>
            <p:spPr>
              <a:xfrm rot="19000240">
                <a:off x="5945230" y="376852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5" name="Oval 124">
                <a:extLst>
                  <a:ext uri="{FF2B5EF4-FFF2-40B4-BE49-F238E27FC236}">
                    <a16:creationId xmlns:a16="http://schemas.microsoft.com/office/drawing/2014/main" id="{44AE3150-928B-4023-BE64-9C881B3C92A0}"/>
                  </a:ext>
                </a:extLst>
              </p:cNvPr>
              <p:cNvSpPr/>
              <p:nvPr/>
            </p:nvSpPr>
            <p:spPr>
              <a:xfrm rot="19000240">
                <a:off x="6160031" y="378619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6" name="Oval 125">
                <a:extLst>
                  <a:ext uri="{FF2B5EF4-FFF2-40B4-BE49-F238E27FC236}">
                    <a16:creationId xmlns:a16="http://schemas.microsoft.com/office/drawing/2014/main" id="{4C963C30-7D2C-4700-9F40-50C9117EF20D}"/>
                  </a:ext>
                </a:extLst>
              </p:cNvPr>
              <p:cNvSpPr/>
              <p:nvPr/>
            </p:nvSpPr>
            <p:spPr>
              <a:xfrm rot="19000240">
                <a:off x="6374831" y="380387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7" name="Oval 126">
                <a:extLst>
                  <a:ext uri="{FF2B5EF4-FFF2-40B4-BE49-F238E27FC236}">
                    <a16:creationId xmlns:a16="http://schemas.microsoft.com/office/drawing/2014/main" id="{1B2BF333-3A97-4D3A-900E-1AC1C08A7984}"/>
                  </a:ext>
                </a:extLst>
              </p:cNvPr>
              <p:cNvSpPr/>
              <p:nvPr/>
            </p:nvSpPr>
            <p:spPr>
              <a:xfrm rot="19000240">
                <a:off x="5266852" y="3744310"/>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8" name="Oval 127">
                <a:extLst>
                  <a:ext uri="{FF2B5EF4-FFF2-40B4-BE49-F238E27FC236}">
                    <a16:creationId xmlns:a16="http://schemas.microsoft.com/office/drawing/2014/main" id="{3737ECC0-B23C-4841-A4FB-7C8202284496}"/>
                  </a:ext>
                </a:extLst>
              </p:cNvPr>
              <p:cNvSpPr/>
              <p:nvPr/>
            </p:nvSpPr>
            <p:spPr>
              <a:xfrm rot="19000240">
                <a:off x="5481653" y="376198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Oval 128">
                <a:extLst>
                  <a:ext uri="{FF2B5EF4-FFF2-40B4-BE49-F238E27FC236}">
                    <a16:creationId xmlns:a16="http://schemas.microsoft.com/office/drawing/2014/main" id="{53BDDD15-1BA7-4EBD-B780-0F8E5851B89F}"/>
                  </a:ext>
                </a:extLst>
              </p:cNvPr>
              <p:cNvSpPr/>
              <p:nvPr/>
            </p:nvSpPr>
            <p:spPr>
              <a:xfrm rot="19000240">
                <a:off x="5696453" y="377965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0" name="Oval 129">
                <a:extLst>
                  <a:ext uri="{FF2B5EF4-FFF2-40B4-BE49-F238E27FC236}">
                    <a16:creationId xmlns:a16="http://schemas.microsoft.com/office/drawing/2014/main" id="{E4533502-F185-4B7A-9C28-BEE33B6CB54F}"/>
                  </a:ext>
                </a:extLst>
              </p:cNvPr>
              <p:cNvSpPr/>
              <p:nvPr/>
            </p:nvSpPr>
            <p:spPr>
              <a:xfrm rot="19000240">
                <a:off x="6575148" y="3505158"/>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2" name="Oval 131">
                <a:extLst>
                  <a:ext uri="{FF2B5EF4-FFF2-40B4-BE49-F238E27FC236}">
                    <a16:creationId xmlns:a16="http://schemas.microsoft.com/office/drawing/2014/main" id="{401E5F22-E180-4A37-9A25-DC36C6CBC267}"/>
                  </a:ext>
                </a:extLst>
              </p:cNvPr>
              <p:cNvSpPr/>
              <p:nvPr/>
            </p:nvSpPr>
            <p:spPr>
              <a:xfrm rot="19000240">
                <a:off x="5886615" y="352702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3" name="Oval 132">
                <a:extLst>
                  <a:ext uri="{FF2B5EF4-FFF2-40B4-BE49-F238E27FC236}">
                    <a16:creationId xmlns:a16="http://schemas.microsoft.com/office/drawing/2014/main" id="{054DC0C6-2A0E-4063-A1D3-1474A707D1D4}"/>
                  </a:ext>
                </a:extLst>
              </p:cNvPr>
              <p:cNvSpPr/>
              <p:nvPr/>
            </p:nvSpPr>
            <p:spPr>
              <a:xfrm rot="19000240">
                <a:off x="6101416" y="3544700"/>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4" name="Oval 133">
                <a:extLst>
                  <a:ext uri="{FF2B5EF4-FFF2-40B4-BE49-F238E27FC236}">
                    <a16:creationId xmlns:a16="http://schemas.microsoft.com/office/drawing/2014/main" id="{BD2FC3B6-39FD-4A31-B451-A061444AEEE3}"/>
                  </a:ext>
                </a:extLst>
              </p:cNvPr>
              <p:cNvSpPr/>
              <p:nvPr/>
            </p:nvSpPr>
            <p:spPr>
              <a:xfrm rot="19000240">
                <a:off x="6316216" y="356237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5" name="Oval 134">
                <a:extLst>
                  <a:ext uri="{FF2B5EF4-FFF2-40B4-BE49-F238E27FC236}">
                    <a16:creationId xmlns:a16="http://schemas.microsoft.com/office/drawing/2014/main" id="{D5186EF2-EC98-46F3-821A-2D2868303E0D}"/>
                  </a:ext>
                </a:extLst>
              </p:cNvPr>
              <p:cNvSpPr/>
              <p:nvPr/>
            </p:nvSpPr>
            <p:spPr>
              <a:xfrm rot="19000240">
                <a:off x="5208237" y="3502813"/>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6" name="Oval 135">
                <a:extLst>
                  <a:ext uri="{FF2B5EF4-FFF2-40B4-BE49-F238E27FC236}">
                    <a16:creationId xmlns:a16="http://schemas.microsoft.com/office/drawing/2014/main" id="{877FDCBD-EC18-4617-ADC7-E369F63BFF03}"/>
                  </a:ext>
                </a:extLst>
              </p:cNvPr>
              <p:cNvSpPr/>
              <p:nvPr/>
            </p:nvSpPr>
            <p:spPr>
              <a:xfrm rot="19000240">
                <a:off x="5423038" y="352048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7" name="Oval 136">
                <a:extLst>
                  <a:ext uri="{FF2B5EF4-FFF2-40B4-BE49-F238E27FC236}">
                    <a16:creationId xmlns:a16="http://schemas.microsoft.com/office/drawing/2014/main" id="{B2777DCD-1CA9-4389-BD07-A3A65AC06B66}"/>
                  </a:ext>
                </a:extLst>
              </p:cNvPr>
              <p:cNvSpPr/>
              <p:nvPr/>
            </p:nvSpPr>
            <p:spPr>
              <a:xfrm rot="19000240">
                <a:off x="5637838" y="353816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9" name="Oval 138">
                <a:extLst>
                  <a:ext uri="{FF2B5EF4-FFF2-40B4-BE49-F238E27FC236}">
                    <a16:creationId xmlns:a16="http://schemas.microsoft.com/office/drawing/2014/main" id="{F1221BE3-DB39-4443-B307-9490DD81CBB8}"/>
                  </a:ext>
                </a:extLst>
              </p:cNvPr>
              <p:cNvSpPr/>
              <p:nvPr/>
            </p:nvSpPr>
            <p:spPr>
              <a:xfrm rot="19000240">
                <a:off x="6124188" y="3250935"/>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0" name="Oval 139">
                <a:extLst>
                  <a:ext uri="{FF2B5EF4-FFF2-40B4-BE49-F238E27FC236}">
                    <a16:creationId xmlns:a16="http://schemas.microsoft.com/office/drawing/2014/main" id="{C6772B0B-D7AA-432F-8E3A-6268844A01ED}"/>
                  </a:ext>
                </a:extLst>
              </p:cNvPr>
              <p:cNvSpPr/>
              <p:nvPr/>
            </p:nvSpPr>
            <p:spPr>
              <a:xfrm rot="19000240">
                <a:off x="6338989" y="3268609"/>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Oval 140">
                <a:extLst>
                  <a:ext uri="{FF2B5EF4-FFF2-40B4-BE49-F238E27FC236}">
                    <a16:creationId xmlns:a16="http://schemas.microsoft.com/office/drawing/2014/main" id="{2B2050B9-7945-4B2F-927F-1BD7CE1619EB}"/>
                  </a:ext>
                </a:extLst>
              </p:cNvPr>
              <p:cNvSpPr/>
              <p:nvPr/>
            </p:nvSpPr>
            <p:spPr>
              <a:xfrm rot="19000240">
                <a:off x="6553789" y="328628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Oval 141">
                <a:extLst>
                  <a:ext uri="{FF2B5EF4-FFF2-40B4-BE49-F238E27FC236}">
                    <a16:creationId xmlns:a16="http://schemas.microsoft.com/office/drawing/2014/main" id="{06BAD376-A5F1-4D56-B2A9-88F6AD626360}"/>
                  </a:ext>
                </a:extLst>
              </p:cNvPr>
              <p:cNvSpPr/>
              <p:nvPr/>
            </p:nvSpPr>
            <p:spPr>
              <a:xfrm rot="19000240">
                <a:off x="5435655" y="3272802"/>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3" name="Oval 142">
                <a:extLst>
                  <a:ext uri="{FF2B5EF4-FFF2-40B4-BE49-F238E27FC236}">
                    <a16:creationId xmlns:a16="http://schemas.microsoft.com/office/drawing/2014/main" id="{C0CF4F55-90E4-42AB-8004-F45CE673403C}"/>
                  </a:ext>
                </a:extLst>
              </p:cNvPr>
              <p:cNvSpPr/>
              <p:nvPr/>
            </p:nvSpPr>
            <p:spPr>
              <a:xfrm rot="19000240">
                <a:off x="5650456" y="3290477"/>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4" name="Oval 143">
                <a:extLst>
                  <a:ext uri="{FF2B5EF4-FFF2-40B4-BE49-F238E27FC236}">
                    <a16:creationId xmlns:a16="http://schemas.microsoft.com/office/drawing/2014/main" id="{03C6CEF0-01C5-48BA-B231-2569850D829D}"/>
                  </a:ext>
                </a:extLst>
              </p:cNvPr>
              <p:cNvSpPr/>
              <p:nvPr/>
            </p:nvSpPr>
            <p:spPr>
              <a:xfrm rot="19000240">
                <a:off x="5865256" y="330815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8" name="Oval 147">
                <a:extLst>
                  <a:ext uri="{FF2B5EF4-FFF2-40B4-BE49-F238E27FC236}">
                    <a16:creationId xmlns:a16="http://schemas.microsoft.com/office/drawing/2014/main" id="{74C122FC-7F4A-4434-BD4F-486BE1B613FC}"/>
                  </a:ext>
                </a:extLst>
              </p:cNvPr>
              <p:cNvSpPr/>
              <p:nvPr/>
            </p:nvSpPr>
            <p:spPr>
              <a:xfrm rot="19000240">
                <a:off x="5944422" y="283783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Oval 148">
                <a:extLst>
                  <a:ext uri="{FF2B5EF4-FFF2-40B4-BE49-F238E27FC236}">
                    <a16:creationId xmlns:a16="http://schemas.microsoft.com/office/drawing/2014/main" id="{E4AD0178-F75D-4576-9B9B-F337B2B5BEBE}"/>
                  </a:ext>
                </a:extLst>
              </p:cNvPr>
              <p:cNvSpPr/>
              <p:nvPr/>
            </p:nvSpPr>
            <p:spPr>
              <a:xfrm rot="19000240">
                <a:off x="6101078" y="3053221"/>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Oval 152">
                <a:extLst>
                  <a:ext uri="{FF2B5EF4-FFF2-40B4-BE49-F238E27FC236}">
                    <a16:creationId xmlns:a16="http://schemas.microsoft.com/office/drawing/2014/main" id="{1052B227-800D-42FB-9C71-D21F02FF9868}"/>
                  </a:ext>
                </a:extLst>
              </p:cNvPr>
              <p:cNvSpPr/>
              <p:nvPr/>
            </p:nvSpPr>
            <p:spPr>
              <a:xfrm rot="19000240">
                <a:off x="5806561" y="3017444"/>
                <a:ext cx="150056" cy="126609"/>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1" name="Oval 170">
                <a:extLst>
                  <a:ext uri="{FF2B5EF4-FFF2-40B4-BE49-F238E27FC236}">
                    <a16:creationId xmlns:a16="http://schemas.microsoft.com/office/drawing/2014/main" id="{3B4DA1B0-279E-4DE3-9E1B-F847DE801EBC}"/>
                  </a:ext>
                </a:extLst>
              </p:cNvPr>
              <p:cNvSpPr/>
              <p:nvPr/>
            </p:nvSpPr>
            <p:spPr>
              <a:xfrm rot="19000240">
                <a:off x="4258196" y="5228456"/>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2" name="Oval 171">
                <a:extLst>
                  <a:ext uri="{FF2B5EF4-FFF2-40B4-BE49-F238E27FC236}">
                    <a16:creationId xmlns:a16="http://schemas.microsoft.com/office/drawing/2014/main" id="{4C3AAFCE-F10B-4975-89D3-8132A26AA6C8}"/>
                  </a:ext>
                </a:extLst>
              </p:cNvPr>
              <p:cNvSpPr/>
              <p:nvPr/>
            </p:nvSpPr>
            <p:spPr>
              <a:xfrm rot="19000240">
                <a:off x="4472996" y="5246130"/>
                <a:ext cx="150056" cy="12660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Arc 173">
                <a:extLst>
                  <a:ext uri="{FF2B5EF4-FFF2-40B4-BE49-F238E27FC236}">
                    <a16:creationId xmlns:a16="http://schemas.microsoft.com/office/drawing/2014/main" id="{8B8C46F5-C557-4D05-A3EF-67C6620C7656}"/>
                  </a:ext>
                </a:extLst>
              </p:cNvPr>
              <p:cNvSpPr/>
              <p:nvPr/>
            </p:nvSpPr>
            <p:spPr>
              <a:xfrm rot="11492322">
                <a:off x="7449486" y="2721566"/>
                <a:ext cx="1286698" cy="3087385"/>
              </a:xfrm>
              <a:prstGeom prst="arc">
                <a:avLst>
                  <a:gd name="adj1" fmla="val 16471831"/>
                  <a:gd name="adj2" fmla="val 4332264"/>
                </a:avLst>
              </a:prstGeom>
              <a:ln w="1428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76" name="Oval 175">
                <a:extLst>
                  <a:ext uri="{FF2B5EF4-FFF2-40B4-BE49-F238E27FC236}">
                    <a16:creationId xmlns:a16="http://schemas.microsoft.com/office/drawing/2014/main" id="{8819966D-A48E-4F02-9663-CF31D86E5E4E}"/>
                  </a:ext>
                </a:extLst>
              </p:cNvPr>
              <p:cNvSpPr/>
              <p:nvPr/>
            </p:nvSpPr>
            <p:spPr>
              <a:xfrm>
                <a:off x="8237839" y="3385996"/>
                <a:ext cx="2028998" cy="1610009"/>
              </a:xfrm>
              <a:prstGeom prst="ellipse">
                <a:avLst/>
              </a:prstGeom>
              <a:solidFill>
                <a:srgbClr val="00B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Don’t need intervention</a:t>
                </a:r>
              </a:p>
            </p:txBody>
          </p:sp>
          <p:sp>
            <p:nvSpPr>
              <p:cNvPr id="177" name="Oval 176">
                <a:extLst>
                  <a:ext uri="{FF2B5EF4-FFF2-40B4-BE49-F238E27FC236}">
                    <a16:creationId xmlns:a16="http://schemas.microsoft.com/office/drawing/2014/main" id="{03D68F3C-C51E-470D-B274-96DEB030E34C}"/>
                  </a:ext>
                </a:extLst>
              </p:cNvPr>
              <p:cNvSpPr/>
              <p:nvPr/>
            </p:nvSpPr>
            <p:spPr>
              <a:xfrm>
                <a:off x="2199810" y="3445030"/>
                <a:ext cx="2028998" cy="1610009"/>
              </a:xfrm>
              <a:prstGeom prst="ellipse">
                <a:avLst/>
              </a:prstGeom>
              <a:solidFill>
                <a:srgbClr val="C00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Need intervention anyway</a:t>
                </a:r>
              </a:p>
            </p:txBody>
          </p:sp>
          <p:sp>
            <p:nvSpPr>
              <p:cNvPr id="178" name="Oval 177">
                <a:extLst>
                  <a:ext uri="{FF2B5EF4-FFF2-40B4-BE49-F238E27FC236}">
                    <a16:creationId xmlns:a16="http://schemas.microsoft.com/office/drawing/2014/main" id="{9DD1428D-D19C-4111-ACD2-C8CDA7EF1E0E}"/>
                  </a:ext>
                </a:extLst>
              </p:cNvPr>
              <p:cNvSpPr/>
              <p:nvPr/>
            </p:nvSpPr>
            <p:spPr>
              <a:xfrm rot="21033724">
                <a:off x="4882694" y="3019417"/>
                <a:ext cx="1071310" cy="2907968"/>
              </a:xfrm>
              <a:prstGeom prst="ellipse">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0" name="Oval 179">
                <a:extLst>
                  <a:ext uri="{FF2B5EF4-FFF2-40B4-BE49-F238E27FC236}">
                    <a16:creationId xmlns:a16="http://schemas.microsoft.com/office/drawing/2014/main" id="{BA0564F3-98CA-4945-839C-EFDF42673237}"/>
                  </a:ext>
                </a:extLst>
              </p:cNvPr>
              <p:cNvSpPr/>
              <p:nvPr/>
            </p:nvSpPr>
            <p:spPr>
              <a:xfrm rot="378395">
                <a:off x="6152930" y="3006605"/>
                <a:ext cx="1118698" cy="2907968"/>
              </a:xfrm>
              <a:prstGeom prst="ellipse">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5" name="Arc 174">
              <a:extLst>
                <a:ext uri="{FF2B5EF4-FFF2-40B4-BE49-F238E27FC236}">
                  <a16:creationId xmlns:a16="http://schemas.microsoft.com/office/drawing/2014/main" id="{DFEF0051-2923-4D02-8AB0-0A487007DA8E}"/>
                </a:ext>
              </a:extLst>
            </p:cNvPr>
            <p:cNvSpPr/>
            <p:nvPr/>
          </p:nvSpPr>
          <p:spPr>
            <a:xfrm>
              <a:off x="2967082" y="2803602"/>
              <a:ext cx="1856568" cy="3635951"/>
            </a:xfrm>
            <a:prstGeom prst="arc">
              <a:avLst>
                <a:gd name="adj1" fmla="val 17141186"/>
                <a:gd name="adj2" fmla="val 3410834"/>
              </a:avLst>
            </a:prstGeom>
            <a:ln w="142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sp>
        <p:nvSpPr>
          <p:cNvPr id="179" name="TextBox 178">
            <a:extLst>
              <a:ext uri="{FF2B5EF4-FFF2-40B4-BE49-F238E27FC236}">
                <a16:creationId xmlns:a16="http://schemas.microsoft.com/office/drawing/2014/main" id="{6A15DDFF-0082-4809-8600-8F3096F12F89}"/>
              </a:ext>
            </a:extLst>
          </p:cNvPr>
          <p:cNvSpPr txBox="1"/>
          <p:nvPr/>
        </p:nvSpPr>
        <p:spPr>
          <a:xfrm>
            <a:off x="3228804" y="2224449"/>
            <a:ext cx="2683037" cy="1477328"/>
          </a:xfrm>
          <a:prstGeom prst="rect">
            <a:avLst/>
          </a:prstGeom>
          <a:noFill/>
        </p:spPr>
        <p:txBody>
          <a:bodyPr wrap="square" rtlCol="0">
            <a:spAutoFit/>
          </a:bodyPr>
          <a:lstStyle/>
          <a:p>
            <a:pPr algn="ctr"/>
            <a:r>
              <a:rPr lang="en-GB" dirty="0"/>
              <a:t>Can we identify how far markers shift for these patients with standard of care intervention</a:t>
            </a:r>
          </a:p>
          <a:p>
            <a:pPr algn="ctr"/>
            <a:r>
              <a:rPr lang="en-GB" b="1" dirty="0"/>
              <a:t>Who needs intervention?</a:t>
            </a:r>
          </a:p>
        </p:txBody>
      </p:sp>
      <p:sp>
        <p:nvSpPr>
          <p:cNvPr id="181" name="TextBox 180">
            <a:extLst>
              <a:ext uri="{FF2B5EF4-FFF2-40B4-BE49-F238E27FC236}">
                <a16:creationId xmlns:a16="http://schemas.microsoft.com/office/drawing/2014/main" id="{5C6F68DB-3B17-44A5-92EF-8B91C8BC40A3}"/>
              </a:ext>
            </a:extLst>
          </p:cNvPr>
          <p:cNvSpPr txBox="1"/>
          <p:nvPr/>
        </p:nvSpPr>
        <p:spPr>
          <a:xfrm>
            <a:off x="6530335" y="2420016"/>
            <a:ext cx="2852908" cy="1200329"/>
          </a:xfrm>
          <a:prstGeom prst="rect">
            <a:avLst/>
          </a:prstGeom>
          <a:noFill/>
        </p:spPr>
        <p:txBody>
          <a:bodyPr wrap="square" rtlCol="0">
            <a:spAutoFit/>
          </a:bodyPr>
          <a:lstStyle/>
          <a:p>
            <a:pPr algn="ctr"/>
            <a:r>
              <a:rPr lang="en-GB" dirty="0"/>
              <a:t>Can we identify how far markers shift for these patients longitudinally?</a:t>
            </a:r>
          </a:p>
          <a:p>
            <a:pPr algn="ctr"/>
            <a:r>
              <a:rPr lang="en-GB" b="1" dirty="0"/>
              <a:t>Triage to standard of care?</a:t>
            </a:r>
          </a:p>
        </p:txBody>
      </p:sp>
      <p:sp>
        <p:nvSpPr>
          <p:cNvPr id="184" name="Title 3">
            <a:extLst>
              <a:ext uri="{FF2B5EF4-FFF2-40B4-BE49-F238E27FC236}">
                <a16:creationId xmlns:a16="http://schemas.microsoft.com/office/drawing/2014/main" id="{527C46D9-EC93-4634-8068-51DCB3706756}"/>
              </a:ext>
            </a:extLst>
          </p:cNvPr>
          <p:cNvSpPr txBox="1">
            <a:spLocks/>
          </p:cNvSpPr>
          <p:nvPr/>
        </p:nvSpPr>
        <p:spPr>
          <a:xfrm>
            <a:off x="170121" y="24885"/>
            <a:ext cx="11831379" cy="211987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b="1" dirty="0"/>
              <a:t>How might we use a health passport?</a:t>
            </a:r>
          </a:p>
          <a:p>
            <a:r>
              <a:rPr lang="en-GB" sz="3200" b="1" dirty="0"/>
              <a:t>By focussing our analytical power in the right place we can shine light in the grey decision zone and increase confidence of which patients will respond and why. Shift the decision band and personalize interventions.</a:t>
            </a:r>
          </a:p>
        </p:txBody>
      </p:sp>
      <p:sp>
        <p:nvSpPr>
          <p:cNvPr id="15" name="Footer Placeholder 14">
            <a:extLst>
              <a:ext uri="{FF2B5EF4-FFF2-40B4-BE49-F238E27FC236}">
                <a16:creationId xmlns:a16="http://schemas.microsoft.com/office/drawing/2014/main" id="{6F459680-0380-4CB7-B064-225F6F465E18}"/>
              </a:ext>
            </a:extLst>
          </p:cNvPr>
          <p:cNvSpPr>
            <a:spLocks noGrp="1"/>
          </p:cNvSpPr>
          <p:nvPr>
            <p:ph type="ftr" sz="quarter" idx="11"/>
          </p:nvPr>
        </p:nvSpPr>
        <p:spPr/>
        <p:txBody>
          <a:bodyPr/>
          <a:lstStyle/>
          <a:p>
            <a:r>
              <a:rPr lang="en-GB"/>
              <a:t>CPSA Europe 2020</a:t>
            </a:r>
          </a:p>
        </p:txBody>
      </p:sp>
      <p:sp>
        <p:nvSpPr>
          <p:cNvPr id="17" name="Slide Number Placeholder 16">
            <a:extLst>
              <a:ext uri="{FF2B5EF4-FFF2-40B4-BE49-F238E27FC236}">
                <a16:creationId xmlns:a16="http://schemas.microsoft.com/office/drawing/2014/main" id="{B6A29CDB-7AA2-44A8-904B-7AE34D381EC4}"/>
              </a:ext>
            </a:extLst>
          </p:cNvPr>
          <p:cNvSpPr>
            <a:spLocks noGrp="1"/>
          </p:cNvSpPr>
          <p:nvPr>
            <p:ph type="sldNum" sz="quarter" idx="12"/>
          </p:nvPr>
        </p:nvSpPr>
        <p:spPr/>
        <p:txBody>
          <a:bodyPr/>
          <a:lstStyle/>
          <a:p>
            <a:fld id="{DC42DA91-9EF8-426A-9326-E40272B78BF6}" type="slidenum">
              <a:rPr lang="en-GB" smtClean="0"/>
              <a:t>6</a:t>
            </a:fld>
            <a:endParaRPr lang="en-GB"/>
          </a:p>
        </p:txBody>
      </p:sp>
    </p:spTree>
    <p:extLst>
      <p:ext uri="{BB962C8B-B14F-4D97-AF65-F5344CB8AC3E}">
        <p14:creationId xmlns:p14="http://schemas.microsoft.com/office/powerpoint/2010/main" val="387305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FEFD9D0-E561-4BC1-8CD8-9862CBAA6ED0}"/>
              </a:ext>
            </a:extLst>
          </p:cNvPr>
          <p:cNvSpPr/>
          <p:nvPr/>
        </p:nvSpPr>
        <p:spPr>
          <a:xfrm>
            <a:off x="518159" y="824715"/>
            <a:ext cx="11155682" cy="2954216"/>
          </a:xfrm>
          <a:prstGeom prst="rect">
            <a:avLst/>
          </a:prstGeom>
          <a:solidFill>
            <a:srgbClr val="BDD7E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 name="Title 3">
            <a:extLst>
              <a:ext uri="{FF2B5EF4-FFF2-40B4-BE49-F238E27FC236}">
                <a16:creationId xmlns:a16="http://schemas.microsoft.com/office/drawing/2014/main" id="{6CB5E312-8752-4C52-912F-A823E49014B1}"/>
              </a:ext>
            </a:extLst>
          </p:cNvPr>
          <p:cNvSpPr txBox="1">
            <a:spLocks/>
          </p:cNvSpPr>
          <p:nvPr/>
        </p:nvSpPr>
        <p:spPr>
          <a:xfrm>
            <a:off x="170121" y="24885"/>
            <a:ext cx="11823405" cy="63433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b="1" dirty="0"/>
              <a:t>An example of the health passport analytical intervention</a:t>
            </a:r>
          </a:p>
        </p:txBody>
      </p:sp>
      <p:sp>
        <p:nvSpPr>
          <p:cNvPr id="3" name="TextBox 2">
            <a:extLst>
              <a:ext uri="{FF2B5EF4-FFF2-40B4-BE49-F238E27FC236}">
                <a16:creationId xmlns:a16="http://schemas.microsoft.com/office/drawing/2014/main" id="{636B2DDA-288A-406E-9FB1-112B17A985A6}"/>
              </a:ext>
            </a:extLst>
          </p:cNvPr>
          <p:cNvSpPr txBox="1"/>
          <p:nvPr/>
        </p:nvSpPr>
        <p:spPr>
          <a:xfrm>
            <a:off x="3727940" y="499200"/>
            <a:ext cx="4037428" cy="369332"/>
          </a:xfrm>
          <a:prstGeom prst="rect">
            <a:avLst/>
          </a:prstGeom>
          <a:noFill/>
        </p:spPr>
        <p:txBody>
          <a:bodyPr wrap="square" rtlCol="0">
            <a:spAutoFit/>
          </a:bodyPr>
          <a:lstStyle/>
          <a:p>
            <a:pPr algn="ctr"/>
            <a:r>
              <a:rPr lang="en-GB" dirty="0"/>
              <a:t>Post myocardial infarction/angina attack</a:t>
            </a:r>
          </a:p>
        </p:txBody>
      </p:sp>
      <p:sp>
        <p:nvSpPr>
          <p:cNvPr id="4" name="TextBox 3">
            <a:extLst>
              <a:ext uri="{FF2B5EF4-FFF2-40B4-BE49-F238E27FC236}">
                <a16:creationId xmlns:a16="http://schemas.microsoft.com/office/drawing/2014/main" id="{DF9C87E2-9769-4527-8471-22370679B727}"/>
              </a:ext>
            </a:extLst>
          </p:cNvPr>
          <p:cNvSpPr txBox="1"/>
          <p:nvPr/>
        </p:nvSpPr>
        <p:spPr>
          <a:xfrm>
            <a:off x="712763" y="1207440"/>
            <a:ext cx="3151164" cy="646331"/>
          </a:xfrm>
          <a:prstGeom prst="rect">
            <a:avLst/>
          </a:prstGeom>
          <a:noFill/>
        </p:spPr>
        <p:txBody>
          <a:bodyPr wrap="square" rtlCol="0">
            <a:spAutoFit/>
          </a:bodyPr>
          <a:lstStyle/>
          <a:p>
            <a:pPr algn="ctr"/>
            <a:r>
              <a:rPr lang="en-GB" dirty="0"/>
              <a:t>Standard of care and exercise therapy</a:t>
            </a:r>
          </a:p>
        </p:txBody>
      </p:sp>
      <p:sp>
        <p:nvSpPr>
          <p:cNvPr id="5" name="TextBox 4">
            <a:extLst>
              <a:ext uri="{FF2B5EF4-FFF2-40B4-BE49-F238E27FC236}">
                <a16:creationId xmlns:a16="http://schemas.microsoft.com/office/drawing/2014/main" id="{7D1CCF34-94C7-4FB0-B1DA-9EFBB6B42210}"/>
              </a:ext>
            </a:extLst>
          </p:cNvPr>
          <p:cNvSpPr txBox="1"/>
          <p:nvPr/>
        </p:nvSpPr>
        <p:spPr>
          <a:xfrm>
            <a:off x="8384345" y="1207441"/>
            <a:ext cx="3151164" cy="646331"/>
          </a:xfrm>
          <a:prstGeom prst="rect">
            <a:avLst/>
          </a:prstGeom>
          <a:noFill/>
        </p:spPr>
        <p:txBody>
          <a:bodyPr wrap="square" rtlCol="0">
            <a:spAutoFit/>
          </a:bodyPr>
          <a:lstStyle/>
          <a:p>
            <a:pPr algn="ctr"/>
            <a:r>
              <a:rPr lang="en-GB" dirty="0"/>
              <a:t>Standard of care and exercise therapy</a:t>
            </a:r>
          </a:p>
        </p:txBody>
      </p:sp>
      <p:sp>
        <p:nvSpPr>
          <p:cNvPr id="6" name="TextBox 5">
            <a:extLst>
              <a:ext uri="{FF2B5EF4-FFF2-40B4-BE49-F238E27FC236}">
                <a16:creationId xmlns:a16="http://schemas.microsoft.com/office/drawing/2014/main" id="{69BDC914-F781-4602-81B9-656F99022999}"/>
              </a:ext>
            </a:extLst>
          </p:cNvPr>
          <p:cNvSpPr txBox="1"/>
          <p:nvPr/>
        </p:nvSpPr>
        <p:spPr>
          <a:xfrm>
            <a:off x="4548554" y="1207441"/>
            <a:ext cx="3151164" cy="646331"/>
          </a:xfrm>
          <a:prstGeom prst="rect">
            <a:avLst/>
          </a:prstGeom>
          <a:noFill/>
        </p:spPr>
        <p:txBody>
          <a:bodyPr wrap="square" rtlCol="0">
            <a:spAutoFit/>
          </a:bodyPr>
          <a:lstStyle/>
          <a:p>
            <a:pPr algn="ctr"/>
            <a:r>
              <a:rPr lang="en-GB" dirty="0"/>
              <a:t>Standard of care and exercise therapy</a:t>
            </a:r>
          </a:p>
        </p:txBody>
      </p:sp>
      <p:sp>
        <p:nvSpPr>
          <p:cNvPr id="7" name="TextBox 6">
            <a:extLst>
              <a:ext uri="{FF2B5EF4-FFF2-40B4-BE49-F238E27FC236}">
                <a16:creationId xmlns:a16="http://schemas.microsoft.com/office/drawing/2014/main" id="{C4678E43-6445-41B1-B38C-BAAD7BDE7E84}"/>
              </a:ext>
            </a:extLst>
          </p:cNvPr>
          <p:cNvSpPr txBox="1"/>
          <p:nvPr/>
        </p:nvSpPr>
        <p:spPr>
          <a:xfrm>
            <a:off x="1005840" y="2053879"/>
            <a:ext cx="2722100" cy="646331"/>
          </a:xfrm>
          <a:prstGeom prst="rect">
            <a:avLst/>
          </a:prstGeom>
          <a:noFill/>
        </p:spPr>
        <p:txBody>
          <a:bodyPr wrap="square" rtlCol="0">
            <a:spAutoFit/>
          </a:bodyPr>
          <a:lstStyle/>
          <a:p>
            <a:pPr algn="ctr"/>
            <a:r>
              <a:rPr lang="en-GB" dirty="0"/>
              <a:t>Blood Sampled and </a:t>
            </a:r>
            <a:r>
              <a:rPr lang="en-GB" dirty="0" err="1"/>
              <a:t>Analyzed</a:t>
            </a:r>
            <a:endParaRPr lang="en-GB" dirty="0"/>
          </a:p>
        </p:txBody>
      </p:sp>
      <p:sp>
        <p:nvSpPr>
          <p:cNvPr id="8" name="TextBox 7">
            <a:extLst>
              <a:ext uri="{FF2B5EF4-FFF2-40B4-BE49-F238E27FC236}">
                <a16:creationId xmlns:a16="http://schemas.microsoft.com/office/drawing/2014/main" id="{1F8AB787-279D-4D11-B253-638DA968A636}"/>
              </a:ext>
            </a:extLst>
          </p:cNvPr>
          <p:cNvSpPr txBox="1"/>
          <p:nvPr/>
        </p:nvSpPr>
        <p:spPr>
          <a:xfrm>
            <a:off x="4720773" y="2053878"/>
            <a:ext cx="2722100" cy="646331"/>
          </a:xfrm>
          <a:prstGeom prst="rect">
            <a:avLst/>
          </a:prstGeom>
          <a:noFill/>
        </p:spPr>
        <p:txBody>
          <a:bodyPr wrap="square" rtlCol="0">
            <a:spAutoFit/>
          </a:bodyPr>
          <a:lstStyle/>
          <a:p>
            <a:pPr algn="ctr"/>
            <a:r>
              <a:rPr lang="en-GB" dirty="0"/>
              <a:t>Blood Sampled but not </a:t>
            </a:r>
            <a:r>
              <a:rPr lang="en-GB" dirty="0" err="1"/>
              <a:t>analyzed</a:t>
            </a:r>
            <a:endParaRPr lang="en-GB" dirty="0"/>
          </a:p>
        </p:txBody>
      </p:sp>
      <p:sp>
        <p:nvSpPr>
          <p:cNvPr id="9" name="TextBox 8">
            <a:extLst>
              <a:ext uri="{FF2B5EF4-FFF2-40B4-BE49-F238E27FC236}">
                <a16:creationId xmlns:a16="http://schemas.microsoft.com/office/drawing/2014/main" id="{4BD74290-AE5E-4726-9D66-59C54BD10A67}"/>
              </a:ext>
            </a:extLst>
          </p:cNvPr>
          <p:cNvSpPr txBox="1"/>
          <p:nvPr/>
        </p:nvSpPr>
        <p:spPr>
          <a:xfrm>
            <a:off x="8570741" y="2053877"/>
            <a:ext cx="2722100" cy="369332"/>
          </a:xfrm>
          <a:prstGeom prst="rect">
            <a:avLst/>
          </a:prstGeom>
          <a:noFill/>
        </p:spPr>
        <p:txBody>
          <a:bodyPr wrap="square" rtlCol="0">
            <a:spAutoFit/>
          </a:bodyPr>
          <a:lstStyle/>
          <a:p>
            <a:pPr algn="ctr"/>
            <a:r>
              <a:rPr lang="en-GB" dirty="0"/>
              <a:t>No Blood Sampling</a:t>
            </a:r>
          </a:p>
        </p:txBody>
      </p:sp>
      <p:sp>
        <p:nvSpPr>
          <p:cNvPr id="12" name="Rectangle 11">
            <a:extLst>
              <a:ext uri="{FF2B5EF4-FFF2-40B4-BE49-F238E27FC236}">
                <a16:creationId xmlns:a16="http://schemas.microsoft.com/office/drawing/2014/main" id="{FBE62121-2FBE-4B75-BF4E-335438159AB6}"/>
              </a:ext>
            </a:extLst>
          </p:cNvPr>
          <p:cNvSpPr/>
          <p:nvPr/>
        </p:nvSpPr>
        <p:spPr>
          <a:xfrm>
            <a:off x="684627" y="996424"/>
            <a:ext cx="6924714" cy="4149416"/>
          </a:xfrm>
          <a:prstGeom prst="rect">
            <a:avLst/>
          </a:prstGeom>
          <a:solidFill>
            <a:srgbClr val="0070C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6050542-3C4C-41B0-B2DC-87876E9D790D}"/>
              </a:ext>
            </a:extLst>
          </p:cNvPr>
          <p:cNvSpPr/>
          <p:nvPr/>
        </p:nvSpPr>
        <p:spPr>
          <a:xfrm>
            <a:off x="837028" y="1161284"/>
            <a:ext cx="3542713" cy="5285384"/>
          </a:xfrm>
          <a:prstGeom prst="rect">
            <a:avLst/>
          </a:prstGeom>
          <a:solidFill>
            <a:srgbClr val="00B05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27497FB6-3490-4307-9931-F7DFBE4573F7}"/>
              </a:ext>
            </a:extLst>
          </p:cNvPr>
          <p:cNvSpPr txBox="1"/>
          <p:nvPr/>
        </p:nvSpPr>
        <p:spPr>
          <a:xfrm>
            <a:off x="1005840" y="4727302"/>
            <a:ext cx="3224433" cy="1477328"/>
          </a:xfrm>
          <a:prstGeom prst="rect">
            <a:avLst/>
          </a:prstGeom>
          <a:solidFill>
            <a:schemeClr val="bg1"/>
          </a:solidFill>
        </p:spPr>
        <p:txBody>
          <a:bodyPr wrap="square" rtlCol="0">
            <a:spAutoFit/>
          </a:bodyPr>
          <a:lstStyle/>
          <a:p>
            <a:pPr algn="ctr"/>
            <a:r>
              <a:rPr lang="en-GB" dirty="0"/>
              <a:t>Demonstrate PK/PD/diagnostic programme delivery &amp; will identify ‘real’ treatment effect size &amp; expand confidence of intervention boundary grey zone</a:t>
            </a:r>
          </a:p>
        </p:txBody>
      </p:sp>
      <p:sp>
        <p:nvSpPr>
          <p:cNvPr id="10" name="TextBox 9">
            <a:extLst>
              <a:ext uri="{FF2B5EF4-FFF2-40B4-BE49-F238E27FC236}">
                <a16:creationId xmlns:a16="http://schemas.microsoft.com/office/drawing/2014/main" id="{F35AE52A-DF7A-4041-AB7E-12FF093C05A8}"/>
              </a:ext>
            </a:extLst>
          </p:cNvPr>
          <p:cNvSpPr txBox="1"/>
          <p:nvPr/>
        </p:nvSpPr>
        <p:spPr>
          <a:xfrm>
            <a:off x="518159" y="3235991"/>
            <a:ext cx="11155682" cy="369332"/>
          </a:xfrm>
          <a:prstGeom prst="rect">
            <a:avLst/>
          </a:prstGeom>
          <a:solidFill>
            <a:schemeClr val="bg1"/>
          </a:solidFill>
        </p:spPr>
        <p:txBody>
          <a:bodyPr wrap="square" rtlCol="0">
            <a:spAutoFit/>
          </a:bodyPr>
          <a:lstStyle/>
          <a:p>
            <a:pPr algn="ctr"/>
            <a:r>
              <a:rPr lang="en-GB" dirty="0"/>
              <a:t>Will have identified disease progression using standard of care therapeutic intervention</a:t>
            </a:r>
          </a:p>
        </p:txBody>
      </p:sp>
      <p:sp>
        <p:nvSpPr>
          <p:cNvPr id="13" name="TextBox 12">
            <a:extLst>
              <a:ext uri="{FF2B5EF4-FFF2-40B4-BE49-F238E27FC236}">
                <a16:creationId xmlns:a16="http://schemas.microsoft.com/office/drawing/2014/main" id="{5F68649B-2916-4BC1-9A3F-E79915831F03}"/>
              </a:ext>
            </a:extLst>
          </p:cNvPr>
          <p:cNvSpPr txBox="1"/>
          <p:nvPr/>
        </p:nvSpPr>
        <p:spPr>
          <a:xfrm>
            <a:off x="518159" y="3929951"/>
            <a:ext cx="7091182" cy="646331"/>
          </a:xfrm>
          <a:prstGeom prst="rect">
            <a:avLst/>
          </a:prstGeom>
          <a:solidFill>
            <a:schemeClr val="bg1"/>
          </a:solidFill>
        </p:spPr>
        <p:txBody>
          <a:bodyPr wrap="square" rtlCol="0">
            <a:spAutoFit/>
          </a:bodyPr>
          <a:lstStyle/>
          <a:p>
            <a:pPr algn="ctr"/>
            <a:r>
              <a:rPr lang="en-GB" dirty="0"/>
              <a:t>Will have identified whether patient behaviour changes because of development of a “sampling community”</a:t>
            </a:r>
          </a:p>
        </p:txBody>
      </p:sp>
      <p:sp>
        <p:nvSpPr>
          <p:cNvPr id="17" name="TextBox 16">
            <a:extLst>
              <a:ext uri="{FF2B5EF4-FFF2-40B4-BE49-F238E27FC236}">
                <a16:creationId xmlns:a16="http://schemas.microsoft.com/office/drawing/2014/main" id="{26F7F295-3BCE-4712-94D0-C6BE90433154}"/>
              </a:ext>
            </a:extLst>
          </p:cNvPr>
          <p:cNvSpPr txBox="1"/>
          <p:nvPr/>
        </p:nvSpPr>
        <p:spPr>
          <a:xfrm>
            <a:off x="7684600" y="3773477"/>
            <a:ext cx="4550653" cy="2862322"/>
          </a:xfrm>
          <a:prstGeom prst="rect">
            <a:avLst/>
          </a:prstGeom>
          <a:noFill/>
        </p:spPr>
        <p:txBody>
          <a:bodyPr wrap="square" rtlCol="0">
            <a:spAutoFit/>
          </a:bodyPr>
          <a:lstStyle/>
          <a:p>
            <a:pPr marL="285750" indent="-285750">
              <a:buFont typeface="Arial" panose="020B0604020202020204" pitchFamily="34" charset="0"/>
              <a:buChar char="•"/>
            </a:pPr>
            <a:r>
              <a:rPr lang="en-GB" dirty="0"/>
              <a:t>Double-Double blind study</a:t>
            </a:r>
          </a:p>
          <a:p>
            <a:pPr marL="285750" indent="-285750">
              <a:buFont typeface="Arial" panose="020B0604020202020204" pitchFamily="34" charset="0"/>
              <a:buChar char="•"/>
            </a:pPr>
            <a:r>
              <a:rPr lang="en-GB" dirty="0"/>
              <a:t>Patient, care-giver, analyst don’t know who is being tested </a:t>
            </a:r>
          </a:p>
          <a:p>
            <a:pPr marL="285750" indent="-285750">
              <a:buFont typeface="Arial" panose="020B0604020202020204" pitchFamily="34" charset="0"/>
              <a:buChar char="•"/>
            </a:pPr>
            <a:r>
              <a:rPr lang="en-GB" dirty="0"/>
              <a:t>Provide biomarker information across the grey zone where deciding intervention is difficult</a:t>
            </a:r>
          </a:p>
          <a:p>
            <a:pPr marL="285750" indent="-285750">
              <a:buFont typeface="Arial" panose="020B0604020202020204" pitchFamily="34" charset="0"/>
              <a:buChar char="•"/>
            </a:pPr>
            <a:r>
              <a:rPr lang="en-GB" dirty="0"/>
              <a:t>Help define patients who have reached the best possible point in their care/cure</a:t>
            </a:r>
          </a:p>
          <a:p>
            <a:pPr marL="285750" indent="-285750">
              <a:buFont typeface="Arial" panose="020B0604020202020204" pitchFamily="34" charset="0"/>
              <a:buChar char="•"/>
            </a:pPr>
            <a:r>
              <a:rPr lang="en-GB" dirty="0"/>
              <a:t>Identify when dose escalation is no benefit</a:t>
            </a:r>
          </a:p>
          <a:p>
            <a:pPr marL="285750" indent="-285750">
              <a:buFont typeface="Arial" panose="020B0604020202020204" pitchFamily="34" charset="0"/>
              <a:buChar char="•"/>
            </a:pPr>
            <a:r>
              <a:rPr lang="en-GB" dirty="0"/>
              <a:t>Identify the “good for you” point</a:t>
            </a:r>
          </a:p>
        </p:txBody>
      </p:sp>
      <p:sp>
        <p:nvSpPr>
          <p:cNvPr id="15" name="Footer Placeholder 14">
            <a:extLst>
              <a:ext uri="{FF2B5EF4-FFF2-40B4-BE49-F238E27FC236}">
                <a16:creationId xmlns:a16="http://schemas.microsoft.com/office/drawing/2014/main" id="{CF60E70C-6519-4921-A697-A94F4C585A6A}"/>
              </a:ext>
            </a:extLst>
          </p:cNvPr>
          <p:cNvSpPr>
            <a:spLocks noGrp="1"/>
          </p:cNvSpPr>
          <p:nvPr>
            <p:ph type="ftr" sz="quarter" idx="11"/>
          </p:nvPr>
        </p:nvSpPr>
        <p:spPr/>
        <p:txBody>
          <a:bodyPr/>
          <a:lstStyle/>
          <a:p>
            <a:r>
              <a:rPr lang="en-GB"/>
              <a:t>CPSA Europe 2020</a:t>
            </a:r>
          </a:p>
        </p:txBody>
      </p:sp>
      <p:sp>
        <p:nvSpPr>
          <p:cNvPr id="18" name="Slide Number Placeholder 17">
            <a:extLst>
              <a:ext uri="{FF2B5EF4-FFF2-40B4-BE49-F238E27FC236}">
                <a16:creationId xmlns:a16="http://schemas.microsoft.com/office/drawing/2014/main" id="{FA0F1AF5-A740-46D2-ACF2-E76E29618A3F}"/>
              </a:ext>
            </a:extLst>
          </p:cNvPr>
          <p:cNvSpPr>
            <a:spLocks noGrp="1"/>
          </p:cNvSpPr>
          <p:nvPr>
            <p:ph type="sldNum" sz="quarter" idx="12"/>
          </p:nvPr>
        </p:nvSpPr>
        <p:spPr/>
        <p:txBody>
          <a:bodyPr/>
          <a:lstStyle/>
          <a:p>
            <a:fld id="{DC42DA91-9EF8-426A-9326-E40272B78BF6}" type="slidenum">
              <a:rPr lang="en-GB" smtClean="0"/>
              <a:t>7</a:t>
            </a:fld>
            <a:endParaRPr lang="en-GB"/>
          </a:p>
        </p:txBody>
      </p:sp>
    </p:spTree>
    <p:extLst>
      <p:ext uri="{BB962C8B-B14F-4D97-AF65-F5344CB8AC3E}">
        <p14:creationId xmlns:p14="http://schemas.microsoft.com/office/powerpoint/2010/main" val="2657986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1347</TotalTime>
  <Words>866</Words>
  <Application>Microsoft Office PowerPoint</Application>
  <PresentationFormat>Widescreen</PresentationFormat>
  <Paragraphs>98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February 2019</vt:lpstr>
      <vt:lpstr>“Innovating better health outcomes for a developing world”</vt:lpstr>
      <vt:lpstr>PowerPoint Presentation</vt:lpstr>
      <vt:lpstr>February 2020</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Darragh Murnane</dc:creator>
  <cp:lastModifiedBy>Jalyssa Pena</cp:lastModifiedBy>
  <cp:revision>43</cp:revision>
  <dcterms:created xsi:type="dcterms:W3CDTF">2019-02-06T10:05:43Z</dcterms:created>
  <dcterms:modified xsi:type="dcterms:W3CDTF">2020-02-26T13:38:56Z</dcterms:modified>
</cp:coreProperties>
</file>